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58" r:id="rId3"/>
    <p:sldId id="286" r:id="rId4"/>
    <p:sldId id="296" r:id="rId5"/>
    <p:sldId id="261" r:id="rId6"/>
    <p:sldId id="307" r:id="rId7"/>
    <p:sldId id="308" r:id="rId8"/>
    <p:sldId id="310" r:id="rId9"/>
    <p:sldId id="311" r:id="rId10"/>
    <p:sldId id="312" r:id="rId11"/>
    <p:sldId id="313" r:id="rId12"/>
    <p:sldId id="316" r:id="rId13"/>
    <p:sldId id="304" r:id="rId14"/>
    <p:sldId id="280" r:id="rId15"/>
    <p:sldId id="301" r:id="rId16"/>
    <p:sldId id="317" r:id="rId17"/>
    <p:sldId id="302" r:id="rId18"/>
    <p:sldId id="315" r:id="rId19"/>
    <p:sldId id="31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460" y="4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khakyanMK\Desktop\&#1044;&#1080;&#1072;&#1075;&#1088;&#1072;&#1084;&#1084;&#1072;%20&#1074;%20Microsoft%20PowerPoint%20-%20&#1082;&#1086;&#1087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 - копия.xlsx]Лист1'!$A$2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'[Диаграмма в Microsoft PowerPoint - копия.xlsx]Лист1'!$B$1:$C$1</c:f>
              <c:strCache>
                <c:ptCount val="2"/>
                <c:pt idx="0">
                  <c:v>2007 год</c:v>
                </c:pt>
                <c:pt idx="1">
                  <c:v>2014 год</c:v>
                </c:pt>
              </c:strCache>
            </c:strRef>
          </c:cat>
          <c:val>
            <c:numRef>
              <c:f>'[Диаграмма в Microsoft PowerPoint - копия.xlsx]Лист1'!$B$2:$C$2</c:f>
              <c:numCache>
                <c:formatCode>General</c:formatCode>
                <c:ptCount val="2"/>
                <c:pt idx="0">
                  <c:v>45</c:v>
                </c:pt>
                <c:pt idx="1">
                  <c:v>816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 - копия.xlsx]Лист1'!$A$3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'[Диаграмма в Microsoft PowerPoint - копия.xlsx]Лист1'!$B$1:$C$1</c:f>
              <c:strCache>
                <c:ptCount val="2"/>
                <c:pt idx="0">
                  <c:v>2007 год</c:v>
                </c:pt>
                <c:pt idx="1">
                  <c:v>2014 год</c:v>
                </c:pt>
              </c:strCache>
            </c:strRef>
          </c:cat>
          <c:val>
            <c:numRef>
              <c:f>'[Диаграмма в Microsoft PowerPoint - копия.xlsx]Лист1'!$B$3:$C$3</c:f>
              <c:numCache>
                <c:formatCode>General</c:formatCode>
                <c:ptCount val="2"/>
                <c:pt idx="0">
                  <c:v>10</c:v>
                </c:pt>
                <c:pt idx="1">
                  <c:v>761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88384"/>
        <c:axId val="85587840"/>
        <c:axId val="0"/>
      </c:bar3DChart>
      <c:catAx>
        <c:axId val="8388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5587840"/>
        <c:crosses val="autoZero"/>
        <c:auto val="1"/>
        <c:lblAlgn val="ctr"/>
        <c:lblOffset val="100"/>
        <c:noMultiLvlLbl val="0"/>
      </c:catAx>
      <c:valAx>
        <c:axId val="8558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888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bg1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1082308518426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7610D"/>
              </a:solidFill>
            </c:spPr>
          </c:dPt>
          <c:dLbls>
            <c:dLbl>
              <c:idx val="0"/>
              <c:layout>
                <c:manualLayout>
                  <c:x val="1.85896420005620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526302633040773E-3"/>
                  <c:y val="1.8500437273351394E-3"/>
                </c:manualLayout>
              </c:layout>
              <c:spPr/>
              <c:txPr>
                <a:bodyPr/>
                <a:lstStyle/>
                <a:p>
                  <a:pPr>
                    <a:defRPr sz="2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10069483809939E-2"/>
                  <c:y val="-6.297174893025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781198103684258E-2"/>
                  <c:y val="-6.831627293937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42019157251448E-2"/>
                  <c:y val="-4.426591489834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3172274680992119E-2"/>
                  <c:y val="-5.228270091201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8773952232941636E-2"/>
                  <c:y val="-6.8316272939370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8852777946576918E-2"/>
                  <c:y val="-7.366079694848722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1621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6209590597872777E-2"/>
                  <c:y val="-4.159365289378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0261450861132954E-2"/>
                  <c:y val="-3.546112721482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2007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761</c:v>
                </c:pt>
                <c:pt idx="1">
                  <c:v>2322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266624"/>
        <c:axId val="136446336"/>
        <c:axId val="0"/>
      </c:bar3DChart>
      <c:catAx>
        <c:axId val="1322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2000" b="1"/>
            </a:pPr>
            <a:endParaRPr lang="ru-RU"/>
          </a:p>
        </c:txPr>
        <c:crossAx val="136446336"/>
        <c:crosses val="autoZero"/>
        <c:auto val="1"/>
        <c:lblAlgn val="ctr"/>
        <c:lblOffset val="100"/>
        <c:noMultiLvlLbl val="0"/>
      </c:catAx>
      <c:valAx>
        <c:axId val="136446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2666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13615676208806E-2"/>
          <c:y val="4.8548024578465653E-2"/>
          <c:w val="0.63155027152923837"/>
          <c:h val="0.756993524935975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explosion val="2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6593347830736869E-3"/>
                  <c:y val="-2.261144773087890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20</a:t>
                    </a:r>
                    <a:r>
                      <a:rPr lang="en-US" sz="2400" b="1" dirty="0"/>
                      <a:t>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8735695697123"/>
                  <c:y val="9.6950588111292479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80%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0.19883</cdr:x>
      <cdr:y>0.08016</cdr:y>
    </cdr:from>
    <cdr:to>
      <cdr:x>0.22154</cdr:x>
      <cdr:y>0.13547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17889" y="490634"/>
          <a:ext cx="18473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600" dirty="0"/>
        </a:p>
      </cdr:txBody>
    </cdr:sp>
  </cdr:relSizeAnchor>
  <cdr:relSizeAnchor xmlns:cdr="http://schemas.openxmlformats.org/drawingml/2006/chartDrawing">
    <cdr:from>
      <cdr:x>0.20354</cdr:x>
      <cdr:y>0.8331</cdr:y>
    </cdr:from>
    <cdr:to>
      <cdr:x>0.25664</cdr:x>
      <cdr:y>0.88016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509912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45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0.17699</cdr:x>
      <cdr:y>0.78604</cdr:y>
    </cdr:from>
    <cdr:to>
      <cdr:x>0.24779</cdr:x>
      <cdr:y>0.8331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481109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10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0.30588</cdr:y>
    </cdr:from>
    <cdr:to>
      <cdr:x>0.56637</cdr:x>
      <cdr:y>0.37647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872208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761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0.6</cdr:y>
    </cdr:from>
    <cdr:to>
      <cdr:x>0.56637</cdr:x>
      <cdr:y>0.64706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0440" y="367240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</a:rPr>
            <a:t>816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0.02655</cdr:x>
      <cdr:y>0.69412</cdr:y>
    </cdr:from>
    <cdr:to>
      <cdr:x>0.30973</cdr:x>
      <cdr:y>0.85882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6024" y="4248472"/>
          <a:ext cx="230425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Суммарные вложения  </a:t>
          </a:r>
        </a:p>
        <a:p xmlns:a="http://schemas.openxmlformats.org/drawingml/2006/main">
          <a:pPr algn="ctr"/>
          <a:r>
            <a:rPr lang="ru-RU" sz="1600" b="1" dirty="0" smtClean="0"/>
            <a:t>55 млн. руб.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0.18584</cdr:x>
      <cdr:y>0.12941</cdr:y>
    </cdr:from>
    <cdr:to>
      <cdr:x>0.35398</cdr:x>
      <cdr:y>0.27059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12168" y="792088"/>
          <a:ext cx="13681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0.63717</cdr:x>
      <cdr:y>0.06839</cdr:y>
    </cdr:from>
    <cdr:to>
      <cdr:x>0.9115</cdr:x>
      <cdr:y>0.22133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184576" y="418606"/>
          <a:ext cx="2232197" cy="93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Суммарные вложения 1577 млн. руб.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8B35B-F6A1-4720-BD8F-ABA349FF431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F07A-8608-4AEB-944C-C59222265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7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7A7C8-1698-4D0E-ACFB-F3F3B2E2A8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0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9C33-43B9-45D9-BE79-A74C300A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7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5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B8B8-AEBA-4869-BCDA-B0AB805B1CD7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B5EB-B802-45B1-BE91-6C952077D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hyperlink" Target="http://www.iso.ch/" TargetMode="External"/><Relationship Id="rId7" Type="http://schemas.openxmlformats.org/officeDocument/2006/relationships/image" Target="../media/image4.wmf"/><Relationship Id="rId12" Type="http://schemas.openxmlformats.org/officeDocument/2006/relationships/hyperlink" Target="http://www.bsi-global.com/" TargetMode="Externa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http://www.gosstandart.gov.by/rus/about/images/iso.gif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			RGTR@RSPP.RU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4076700"/>
            <a:ext cx="741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ru-RU" sz="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А.Н. Лоцманов</a:t>
            </a:r>
            <a:r>
              <a:rPr lang="ru-RU" sz="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6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sz="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Первый 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 техническому регулированию, стандартизации и оценке соответствия</a:t>
            </a:r>
          </a:p>
          <a:p>
            <a:pPr algn="ctr">
              <a:defRPr/>
            </a:pP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Председатель Совета по техническому регулированию и стандартизации при </a:t>
            </a:r>
            <a:r>
              <a:rPr lang="ru-RU" sz="1600" b="1" i="1" dirty="0" err="1">
                <a:solidFill>
                  <a:schemeClr val="bg1">
                    <a:lumMod val="50000"/>
                  </a:schemeClr>
                </a:solidFill>
              </a:rPr>
              <a:t>Минпромторге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</a:rPr>
              <a:t> РФ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92882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Роль промышленности в сближении систем стандартизации на региональном и глобальном уровне</a:t>
            </a:r>
            <a:endParaRPr lang="ru-RU" sz="3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0" y="428625"/>
            <a:ext cx="1508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/>
          </a:bodyPr>
          <a:lstStyle/>
          <a:p>
            <a:r>
              <a:rPr lang="ru-RU" sz="2600" b="1" dirty="0"/>
              <a:t>Статья 26. </a:t>
            </a:r>
            <a:r>
              <a:rPr lang="ru-RU" sz="2600" dirty="0"/>
              <a:t>Общие правила применения документов национальной системы стандартизации</a:t>
            </a:r>
          </a:p>
          <a:p>
            <a:pPr marL="0" indent="0">
              <a:buNone/>
            </a:pPr>
            <a:r>
              <a:rPr lang="ru-RU" sz="2600" b="1" dirty="0"/>
              <a:t> </a:t>
            </a:r>
            <a:endParaRPr lang="ru-RU" sz="2600" dirty="0"/>
          </a:p>
          <a:p>
            <a:pPr lvl="0"/>
            <a:r>
              <a:rPr lang="ru-RU" sz="2600" dirty="0"/>
              <a:t>Применение национального стандарта является </a:t>
            </a:r>
            <a:r>
              <a:rPr lang="ru-RU" sz="2600" b="1" u="sng" dirty="0"/>
              <a:t>обязательным</a:t>
            </a:r>
            <a:r>
              <a:rPr lang="ru-RU" sz="2600" b="1" dirty="0"/>
              <a:t> </a:t>
            </a:r>
            <a:r>
              <a:rPr lang="ru-RU" sz="2600" b="1" dirty="0" smtClean="0"/>
              <a:t> </a:t>
            </a:r>
            <a:r>
              <a:rPr lang="ru-RU" sz="2600" dirty="0" smtClean="0"/>
              <a:t>для </a:t>
            </a:r>
            <a:r>
              <a:rPr lang="ru-RU" sz="2600" dirty="0"/>
              <a:t>изготовителя и (или) исполнителя в случае </a:t>
            </a:r>
            <a:r>
              <a:rPr lang="ru-RU" sz="2600" u="sng" dirty="0"/>
              <a:t>публичного заявления </a:t>
            </a:r>
            <a:r>
              <a:rPr lang="ru-RU" sz="2600" dirty="0"/>
              <a:t>о соответствии продукции национальному стандарту, в том числе в случае применения обозначения национального стандарта в маркировке, в эксплуатационной или иной документации, и (или) маркировки продукции знаком национальной системы стандартизации.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13819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963" y="44624"/>
            <a:ext cx="7000453" cy="63894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12FAF"/>
                </a:solidFill>
              </a:rPr>
              <a:t>МАСШТАБЫ ФАЛЬСИФИКАТА И КОНТРАФАКТА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904" y="912777"/>
            <a:ext cx="8712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cs typeface="Arial" panose="020B0604020202020204" pitchFamily="34" charset="0"/>
              </a:rPr>
              <a:t>Около </a:t>
            </a:r>
            <a:r>
              <a:rPr lang="ru-RU" sz="2400" b="1" dirty="0">
                <a:cs typeface="Arial" panose="020B0604020202020204" pitchFamily="34" charset="0"/>
              </a:rPr>
              <a:t>4 млн тонн (10 % от объёма потребления) молочных продуктов фальсифицированы</a:t>
            </a:r>
            <a:r>
              <a:rPr lang="ru-RU" sz="2400" b="1" dirty="0" smtClean="0">
                <a:cs typeface="Arial" panose="020B0604020202020204" pitchFamily="34" charset="0"/>
              </a:rPr>
              <a:t>. </a:t>
            </a:r>
          </a:p>
          <a:p>
            <a:endParaRPr lang="ru-RU" sz="2400" b="1" dirty="0" smtClean="0"/>
          </a:p>
          <a:p>
            <a:pPr indent="-457200">
              <a:buFont typeface="Wingdings" panose="05000000000000000000" pitchFamily="2" charset="2"/>
              <a:buChar char="Ø"/>
            </a:pPr>
            <a:r>
              <a:rPr lang="ru-RU" sz="2400" b="1" dirty="0">
                <a:cs typeface="Arial" panose="020B0604020202020204" pitchFamily="34" charset="0"/>
              </a:rPr>
              <a:t>67 </a:t>
            </a:r>
            <a:r>
              <a:rPr lang="ru-RU" sz="2400" b="1" spc="-10" dirty="0">
                <a:cs typeface="Arial" panose="020B0604020202020204" pitchFamily="34" charset="0"/>
              </a:rPr>
              <a:t>%</a:t>
            </a:r>
            <a:r>
              <a:rPr lang="ru-RU" sz="2400" b="1" dirty="0">
                <a:cs typeface="Arial" panose="020B0604020202020204" pitchFamily="34" charset="0"/>
              </a:rPr>
              <a:t> мясных консервов не соответствуют требованиям нормативной </a:t>
            </a:r>
            <a:r>
              <a:rPr lang="ru-RU" sz="2400" b="1" dirty="0" smtClean="0">
                <a:cs typeface="Arial" panose="020B0604020202020204" pitchFamily="34" charset="0"/>
              </a:rPr>
              <a:t>документации.</a:t>
            </a:r>
          </a:p>
          <a:p>
            <a:endParaRPr lang="ru-RU" sz="2400" b="1" dirty="0" smtClean="0">
              <a:cs typeface="Arial" panose="020B0604020202020204" pitchFamily="34" charset="0"/>
            </a:endParaRP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cs typeface="Arial Unicode MS" pitchFamily="34" charset="-128"/>
              </a:rPr>
              <a:t>Годовой объем продаж фальсифицированной продукции составляет 10-15</a:t>
            </a:r>
            <a:r>
              <a:rPr lang="ru-RU" altLang="ru-RU" sz="2400" b="1" dirty="0">
                <a:cs typeface="Arial Unicode MS" pitchFamily="34" charset="-128"/>
              </a:rPr>
              <a:t>% от легального оборота лекарств – 2</a:t>
            </a:r>
            <a:r>
              <a:rPr lang="en-US" altLang="ru-RU" sz="2400" b="1" dirty="0">
                <a:cs typeface="Arial Unicode MS" pitchFamily="34" charset="-128"/>
              </a:rPr>
              <a:t>,5 </a:t>
            </a:r>
            <a:r>
              <a:rPr lang="ru-RU" altLang="ru-RU" sz="2400" b="1" dirty="0">
                <a:cs typeface="Arial Unicode MS" pitchFamily="34" charset="-128"/>
              </a:rPr>
              <a:t>млрд. долларов в год. </a:t>
            </a:r>
            <a:r>
              <a:rPr lang="ru-RU" altLang="ru-RU" sz="2400" b="1" dirty="0" smtClean="0">
                <a:cs typeface="Arial Unicode MS" pitchFamily="34" charset="-128"/>
              </a:rPr>
              <a:t>Примерно </a:t>
            </a:r>
            <a:r>
              <a:rPr lang="ru-RU" altLang="ru-RU" sz="2400" b="1" dirty="0">
                <a:cs typeface="Arial Unicode MS" pitchFamily="34" charset="-128"/>
              </a:rPr>
              <a:t>67% подделок лекарств производится в самой </a:t>
            </a:r>
            <a:r>
              <a:rPr lang="ru-RU" altLang="ru-RU" sz="2400" b="1" dirty="0" smtClean="0">
                <a:cs typeface="Arial Unicode MS" pitchFamily="34" charset="-128"/>
              </a:rPr>
              <a:t>России.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ru-RU" altLang="ru-RU" sz="2400" b="1" u="sng" dirty="0">
              <a:cs typeface="Arial Unicode MS" pitchFamily="34" charset="-128"/>
            </a:endParaRP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Каждый  четвертый подшипник – фальсификат.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52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9C33-43B9-45D9-BE79-A74C300A27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51138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41350"/>
            <a:ext cx="87129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    23 января 2015 года				                                               № 31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2000" b="1" dirty="0" smtClean="0"/>
              <a:t>О </a:t>
            </a:r>
            <a:r>
              <a:rPr lang="ru-RU" sz="2000" b="1" dirty="0"/>
              <a:t>ДОПОЛНИТЕЛЬНЫХ МЕРАХ</a:t>
            </a:r>
            <a:endParaRPr lang="ru-RU" sz="2000" dirty="0"/>
          </a:p>
          <a:p>
            <a:pPr algn="ctr"/>
            <a:r>
              <a:rPr lang="ru-RU" sz="2000" b="1" dirty="0"/>
              <a:t>ПО ПРОТИВОДЕЙСТВИЮ НЕЗАКОННОМУ ОБОРОТУ</a:t>
            </a:r>
            <a:endParaRPr lang="ru-RU" sz="2000" dirty="0"/>
          </a:p>
          <a:p>
            <a:pPr algn="ctr"/>
            <a:r>
              <a:rPr lang="ru-RU" sz="2000" b="1" dirty="0"/>
              <a:t>ПРОМЫШЛЕННОЙ ПРОДУКЦИИ</a:t>
            </a:r>
            <a:endParaRPr lang="ru-RU" sz="2000" dirty="0"/>
          </a:p>
          <a:p>
            <a:r>
              <a:rPr lang="ru-RU" sz="1600" dirty="0"/>
              <a:t> </a:t>
            </a:r>
          </a:p>
          <a:p>
            <a:r>
              <a:rPr lang="ru-RU" dirty="0"/>
              <a:t>В целях совершенствования государственного управления в сфере противодействия незаконному ввозу, производству и обороту промышленной продукции, в том числе контрафактной, постановляю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b="1" dirty="0" smtClean="0"/>
              <a:t>Образовать </a:t>
            </a:r>
            <a:r>
              <a:rPr lang="ru-RU" b="1" u="sng" dirty="0"/>
              <a:t>Государственную комиссию по противодействию незаконному обороту промышленной продукции </a:t>
            </a:r>
            <a:r>
              <a:rPr lang="ru-RU" b="1" dirty="0"/>
              <a:t>для координации деятельности федеральных органов исполнительной власти, органов исполнительной власти субъектов Российской Федерации и органов местного самоуправления по противодействию незаконному ввозу, производству и обороту промышленной продукции, в том числе контрафактной, а также для мониторинга и оценки ситуации в этой сфере на территории Российской </a:t>
            </a:r>
            <a:r>
              <a:rPr lang="ru-RU" b="1" dirty="0" smtClean="0"/>
              <a:t>Федерации.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Установить</a:t>
            </a:r>
            <a:r>
              <a:rPr lang="ru-RU" b="1" dirty="0"/>
              <a:t>, что </a:t>
            </a:r>
            <a:r>
              <a:rPr lang="ru-RU" b="1" u="sng" dirty="0"/>
              <a:t>председателем</a:t>
            </a:r>
            <a:r>
              <a:rPr lang="ru-RU" b="1" dirty="0"/>
              <a:t> Государственной комиссии по </a:t>
            </a:r>
            <a:r>
              <a:rPr lang="ru-RU" b="1" dirty="0" smtClean="0"/>
              <a:t>   противодействию </a:t>
            </a:r>
            <a:r>
              <a:rPr lang="ru-RU" b="1" dirty="0"/>
              <a:t>незаконному обороту промышленной продукции по должности </a:t>
            </a:r>
            <a:r>
              <a:rPr lang="ru-RU" b="1" u="sng" dirty="0"/>
              <a:t>является Министр промышленности и торговли Российской Федерации.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59023"/>
            <a:ext cx="664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УКАЗ  ПРЕЗИДЕНТА  РОССИЙСКОЙ 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714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СОТРУДНИЧЕСТВО КОМИТЕТА РСПП С МЕЖДУНАРОДНЫМИ ОРГАНИЗАЦИЯМИ ПО СТАНДАРТИЗАЦИИ</a:t>
            </a:r>
          </a:p>
        </p:txBody>
      </p:sp>
      <p:pic>
        <p:nvPicPr>
          <p:cNvPr id="15363" name="Picture 5" descr="http://www.gosstandart.gov.by/rus/about/images/iso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271588"/>
            <a:ext cx="665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143125" y="1214438"/>
          <a:ext cx="8651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Рисунок" r:id="rId6" imgW="765048" imgH="627888" progId="Word.Picture.8">
                  <p:embed/>
                </p:oleObj>
              </mc:Choice>
              <mc:Fallback>
                <p:oleObj name="Рисунок" r:id="rId6" imgW="765048" imgH="6278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214438"/>
                        <a:ext cx="8651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908175" y="2071688"/>
            <a:ext cx="12144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Европейская </a:t>
            </a:r>
          </a:p>
          <a:p>
            <a:pPr algn="ctr"/>
            <a:r>
              <a:rPr lang="ru-RU" sz="1000"/>
              <a:t>Экономическая </a:t>
            </a:r>
          </a:p>
          <a:p>
            <a:pPr algn="ctr"/>
            <a:r>
              <a:rPr lang="ru-RU" sz="1000"/>
              <a:t>Комиссия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1608138" y="6084888"/>
            <a:ext cx="2193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/>
              <a:t>Международный Совет по стандартизации, сертификации и метрологии (EASC) ) </a:t>
            </a:r>
          </a:p>
        </p:txBody>
      </p:sp>
      <p:pic>
        <p:nvPicPr>
          <p:cNvPr id="15368" name="Picture 16" descr="c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285875"/>
            <a:ext cx="720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8" descr="OGPlogoFu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4"/>
          <a:stretch>
            <a:fillRect/>
          </a:stretch>
        </p:blipFill>
        <p:spPr bwMode="auto">
          <a:xfrm>
            <a:off x="434975" y="4070350"/>
            <a:ext cx="6492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22225" y="4795838"/>
            <a:ext cx="20399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Международная организация </a:t>
            </a:r>
          </a:p>
          <a:p>
            <a:pPr algn="ctr"/>
            <a:r>
              <a:rPr lang="ru-RU" sz="1000"/>
              <a:t>по нефти и газу</a:t>
            </a:r>
          </a:p>
        </p:txBody>
      </p:sp>
      <p:pic>
        <p:nvPicPr>
          <p:cNvPr id="15371" name="Picture 20" descr="DI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13" y="3957259"/>
            <a:ext cx="863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7220019" y="4757500"/>
            <a:ext cx="1500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Национальный орган</a:t>
            </a:r>
          </a:p>
          <a:p>
            <a:pPr algn="ctr"/>
            <a:r>
              <a:rPr lang="ru-RU" sz="1000" dirty="0"/>
              <a:t> по стандартизации Германии</a:t>
            </a:r>
          </a:p>
        </p:txBody>
      </p:sp>
      <p:sp>
        <p:nvSpPr>
          <p:cNvPr id="15373" name="Rectangle 24"/>
          <p:cNvSpPr>
            <a:spLocks noChangeArrowheads="1"/>
          </p:cNvSpPr>
          <p:nvPr/>
        </p:nvSpPr>
        <p:spPr bwMode="auto">
          <a:xfrm>
            <a:off x="4759444" y="6243637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Национальный орган </a:t>
            </a:r>
          </a:p>
          <a:p>
            <a:pPr algn="ctr"/>
            <a:r>
              <a:rPr lang="ru-RU" sz="1000" dirty="0"/>
              <a:t>по стандартизации Франции</a:t>
            </a:r>
          </a:p>
        </p:txBody>
      </p:sp>
      <p:pic>
        <p:nvPicPr>
          <p:cNvPr id="15374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76199"/>
          <a:stretch>
            <a:fillRect/>
          </a:stretch>
        </p:blipFill>
        <p:spPr bwMode="auto">
          <a:xfrm>
            <a:off x="400050" y="2725738"/>
            <a:ext cx="8651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328613" y="3516313"/>
            <a:ext cx="1000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Американский </a:t>
            </a:r>
          </a:p>
          <a:p>
            <a:pPr algn="ctr"/>
            <a:r>
              <a:rPr lang="ru-RU" sz="1000"/>
              <a:t>Нефтяной Институт</a:t>
            </a:r>
          </a:p>
        </p:txBody>
      </p:sp>
      <p:pic>
        <p:nvPicPr>
          <p:cNvPr id="15376" name="Picture 29" descr="BSI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21" y="2846175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3" descr="Afnor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9" b="35425"/>
          <a:stretch>
            <a:fillRect/>
          </a:stretch>
        </p:blipFill>
        <p:spPr bwMode="auto">
          <a:xfrm>
            <a:off x="4809450" y="5538551"/>
            <a:ext cx="1290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15"/>
          <p:cNvSpPr>
            <a:spLocks noChangeArrowheads="1"/>
          </p:cNvSpPr>
          <p:nvPr/>
        </p:nvSpPr>
        <p:spPr bwMode="auto">
          <a:xfrm>
            <a:off x="7286625" y="2139950"/>
            <a:ext cx="1500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Международная</a:t>
            </a:r>
          </a:p>
          <a:p>
            <a:pPr algn="ctr"/>
            <a:r>
              <a:rPr lang="ru-RU" sz="1000"/>
              <a:t> организация </a:t>
            </a:r>
          </a:p>
          <a:p>
            <a:pPr algn="ctr"/>
            <a:r>
              <a:rPr lang="ru-RU" sz="1000"/>
              <a:t>по стандартизации</a:t>
            </a: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5564188" y="2143125"/>
            <a:ext cx="1436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Европейский Комитет</a:t>
            </a:r>
          </a:p>
          <a:p>
            <a:pPr algn="ctr"/>
            <a:r>
              <a:rPr lang="ru-RU" sz="1000"/>
              <a:t> по стандартизации</a:t>
            </a:r>
          </a:p>
        </p:txBody>
      </p:sp>
      <p:sp>
        <p:nvSpPr>
          <p:cNvPr id="15382" name="Rectangle 30"/>
          <p:cNvSpPr>
            <a:spLocks noChangeArrowheads="1"/>
          </p:cNvSpPr>
          <p:nvPr/>
        </p:nvSpPr>
        <p:spPr bwMode="auto">
          <a:xfrm>
            <a:off x="7387501" y="3436938"/>
            <a:ext cx="1165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/>
              <a:t>Британский</a:t>
            </a:r>
          </a:p>
          <a:p>
            <a:pPr algn="ctr"/>
            <a:r>
              <a:rPr lang="ru-RU" sz="1000" dirty="0"/>
              <a:t> институт стандартов</a:t>
            </a:r>
          </a:p>
        </p:txBody>
      </p:sp>
      <p:pic>
        <p:nvPicPr>
          <p:cNvPr id="1538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85875"/>
            <a:ext cx="1000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Rectangle 10"/>
          <p:cNvSpPr>
            <a:spLocks noChangeArrowheads="1"/>
          </p:cNvSpPr>
          <p:nvPr/>
        </p:nvSpPr>
        <p:spPr bwMode="auto">
          <a:xfrm>
            <a:off x="3857625" y="2071688"/>
            <a:ext cx="1000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Европейская</a:t>
            </a:r>
          </a:p>
          <a:p>
            <a:pPr algn="ctr"/>
            <a:r>
              <a:rPr lang="ru-RU" sz="1000"/>
              <a:t> Комиссия</a:t>
            </a: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22225" y="6172200"/>
            <a:ext cx="1881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/>
              <a:t>Американское общество</a:t>
            </a:r>
          </a:p>
          <a:p>
            <a:pPr algn="ctr"/>
            <a:r>
              <a:rPr lang="ru-RU" sz="1000"/>
              <a:t> по испытаниям</a:t>
            </a:r>
          </a:p>
          <a:p>
            <a:pPr algn="ctr"/>
            <a:r>
              <a:rPr lang="ru-RU" sz="1000"/>
              <a:t> и материалам</a:t>
            </a:r>
          </a:p>
        </p:txBody>
      </p:sp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321300"/>
            <a:ext cx="9858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91138"/>
            <a:ext cx="785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266950" y="2593975"/>
            <a:ext cx="4681538" cy="2520950"/>
          </a:xfrm>
          <a:prstGeom prst="bevel">
            <a:avLst>
              <a:gd name="adj" fmla="val 6111"/>
            </a:avLst>
          </a:prstGeom>
          <a:solidFill>
            <a:srgbClr val="C0C0C0">
              <a:alpha val="9294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 b="1" dirty="0">
                <a:cs typeface="+mn-cs"/>
              </a:rPr>
              <a:t> Комитет РСПП по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   Техническому регулированию,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стандартизации 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и оценке соответствия </a:t>
            </a:r>
            <a:endParaRPr lang="ru-RU" b="1" dirty="0">
              <a:cs typeface="+mn-cs"/>
            </a:endParaRPr>
          </a:p>
          <a:p>
            <a:pPr algn="ctr">
              <a:defRPr/>
            </a:pPr>
            <a:endParaRPr lang="ru-RU" sz="1000" b="1" dirty="0">
              <a:cs typeface="+mn-cs"/>
            </a:endParaRPr>
          </a:p>
          <a:p>
            <a:pPr algn="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Активно сотрудничает с международными и национальными органами по стандартизации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389" name="Picture 4" descr="LOG_RSPP cop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71780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Z:\Общая папка\МЕРОПРИЯТИЯ\Хьюстон 2014\ЛОГО\asm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41" y="5333763"/>
            <a:ext cx="128835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933476" y="6315075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dirty="0" smtClean="0"/>
              <a:t>Американское общество </a:t>
            </a:r>
          </a:p>
          <a:p>
            <a:pPr algn="ctr"/>
            <a:r>
              <a:rPr lang="ru-RU" sz="1000" dirty="0" smtClean="0"/>
              <a:t>инженеров механиков</a:t>
            </a:r>
            <a:endParaRPr lang="ru-RU" sz="1000" dirty="0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14313" y="2139950"/>
            <a:ext cx="1431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dirty="0" smtClean="0"/>
              <a:t>Администрация</a:t>
            </a:r>
          </a:p>
          <a:p>
            <a:pPr algn="ctr"/>
            <a:r>
              <a:rPr lang="ru-RU" sz="1000" dirty="0" smtClean="0"/>
              <a:t>по стандартизации</a:t>
            </a:r>
          </a:p>
          <a:p>
            <a:pPr algn="ctr"/>
            <a:r>
              <a:rPr lang="ru-RU" sz="1000" dirty="0" smtClean="0"/>
              <a:t>КНР</a:t>
            </a:r>
            <a:endParaRPr lang="ru-RU" sz="10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5" y="1271588"/>
            <a:ext cx="676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500188"/>
            <a:ext cx="8194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57188" y="2143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latin typeface="+mj-lt"/>
                <a:ea typeface="+mj-ea"/>
                <a:cs typeface="+mj-cs"/>
              </a:rPr>
              <a:t>МЕРОПРИЯТИЯ В РАМКАХ МЕЖДУНАРОДНОГО СОТРУДНИЧЕСТВА, ПРОВЕДЕННЫЕ ЗА РУБЕЖОМ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gray">
          <a:xfrm>
            <a:off x="0" y="1000125"/>
            <a:ext cx="9144000" cy="3698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    В 2006 – </a:t>
            </a:r>
            <a:r>
              <a:rPr lang="ru-RU" b="1" dirty="0" smtClean="0">
                <a:solidFill>
                  <a:schemeClr val="tx2"/>
                </a:solidFill>
              </a:rPr>
              <a:t>2015 </a:t>
            </a:r>
            <a:r>
              <a:rPr lang="ru-RU" b="1" dirty="0">
                <a:solidFill>
                  <a:schemeClr val="tx2"/>
                </a:solidFill>
              </a:rPr>
              <a:t>годах проведено более </a:t>
            </a:r>
            <a:r>
              <a:rPr lang="ru-RU" b="1" dirty="0" smtClean="0">
                <a:solidFill>
                  <a:schemeClr val="tx2"/>
                </a:solidFill>
              </a:rPr>
              <a:t>25 </a:t>
            </a:r>
            <a:r>
              <a:rPr lang="ru-RU" b="1" dirty="0">
                <a:solidFill>
                  <a:schemeClr val="tx2"/>
                </a:solidFill>
              </a:rPr>
              <a:t>конференций </a:t>
            </a:r>
          </a:p>
        </p:txBody>
      </p:sp>
      <p:sp>
        <p:nvSpPr>
          <p:cNvPr id="11" name="Oval 112"/>
          <p:cNvSpPr>
            <a:spLocks noChangeArrowheads="1"/>
          </p:cNvSpPr>
          <p:nvPr/>
        </p:nvSpPr>
        <p:spPr bwMode="ltGray">
          <a:xfrm>
            <a:off x="2286000" y="2643188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Oval 112"/>
          <p:cNvSpPr>
            <a:spLocks noChangeArrowheads="1"/>
          </p:cNvSpPr>
          <p:nvPr/>
        </p:nvSpPr>
        <p:spPr bwMode="ltGray">
          <a:xfrm>
            <a:off x="2500313" y="2714625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Oval 112"/>
          <p:cNvSpPr>
            <a:spLocks noChangeArrowheads="1"/>
          </p:cNvSpPr>
          <p:nvPr/>
        </p:nvSpPr>
        <p:spPr bwMode="ltGray">
          <a:xfrm>
            <a:off x="4572000" y="221456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3191" name="Прямоугольник 14"/>
          <p:cNvSpPr>
            <a:spLocks noChangeArrowheads="1"/>
          </p:cNvSpPr>
          <p:nvPr/>
        </p:nvSpPr>
        <p:spPr bwMode="auto">
          <a:xfrm>
            <a:off x="142875" y="4857750"/>
            <a:ext cx="25003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C00000"/>
                </a:solidFill>
              </a:rPr>
              <a:t>СОЕДИНЕННЫЕ ШТАТЫ АМЕРИКИ</a:t>
            </a:r>
          </a:p>
          <a:p>
            <a:pPr eaLnBrk="0" hangingPunct="0"/>
            <a:endParaRPr lang="ru-RU" sz="600" b="1" dirty="0"/>
          </a:p>
          <a:p>
            <a:pPr eaLnBrk="0" hangingPunct="0"/>
            <a:r>
              <a:rPr lang="ru-RU" sz="1200" b="1" dirty="0"/>
              <a:t>Орландо  (штат Флорида)</a:t>
            </a:r>
          </a:p>
          <a:p>
            <a:pPr eaLnBrk="0" hangingPunct="0"/>
            <a:r>
              <a:rPr lang="ru-RU" sz="1200" b="1" dirty="0"/>
              <a:t>Хьюстон ( штат Техас)</a:t>
            </a:r>
          </a:p>
        </p:txBody>
      </p:sp>
      <p:grpSp>
        <p:nvGrpSpPr>
          <p:cNvPr id="93192" name="Группа 17"/>
          <p:cNvGrpSpPr>
            <a:grpSpLocks/>
          </p:cNvGrpSpPr>
          <p:nvPr/>
        </p:nvGrpSpPr>
        <p:grpSpPr bwMode="auto">
          <a:xfrm>
            <a:off x="2428875" y="5072063"/>
            <a:ext cx="4714875" cy="1570037"/>
            <a:chOff x="214282" y="5143512"/>
            <a:chExt cx="4714908" cy="1569660"/>
          </a:xfrm>
        </p:grpSpPr>
        <p:sp>
          <p:nvSpPr>
            <p:cNvPr id="93203" name="Прямоугольник 15"/>
            <p:cNvSpPr>
              <a:spLocks noChangeArrowheads="1"/>
            </p:cNvSpPr>
            <p:nvPr/>
          </p:nvSpPr>
          <p:spPr bwMode="auto">
            <a:xfrm>
              <a:off x="214282" y="5143512"/>
              <a:ext cx="242889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b="1" dirty="0">
                  <a:solidFill>
                    <a:srgbClr val="C00000"/>
                  </a:solidFill>
                </a:rPr>
                <a:t>ЕВРОПА и АЗИЯ</a:t>
              </a:r>
            </a:p>
            <a:p>
              <a:pPr eaLnBrk="0" hangingPunct="0"/>
              <a:endParaRPr lang="ru-RU" sz="800" b="1" dirty="0"/>
            </a:p>
            <a:p>
              <a:pPr eaLnBrk="0" hangingPunct="0"/>
              <a:r>
                <a:rPr lang="ru-RU" sz="1200" b="1" dirty="0"/>
                <a:t>Лион (Франция)</a:t>
              </a:r>
            </a:p>
            <a:p>
              <a:pPr eaLnBrk="0" hangingPunct="0"/>
              <a:r>
                <a:rPr lang="ru-RU" sz="1200" b="1" dirty="0"/>
                <a:t>Брюссель (Бельгия)</a:t>
              </a:r>
            </a:p>
            <a:p>
              <a:pPr eaLnBrk="0" hangingPunct="0"/>
              <a:r>
                <a:rPr lang="ru-RU" sz="1200" b="1" dirty="0"/>
                <a:t>Лондон (Великобритания)</a:t>
              </a:r>
            </a:p>
            <a:p>
              <a:pPr eaLnBrk="0" hangingPunct="0"/>
              <a:r>
                <a:rPr lang="ru-RU" sz="1200" b="1" dirty="0"/>
                <a:t>Мюнхен (Германия)</a:t>
              </a:r>
            </a:p>
            <a:p>
              <a:pPr eaLnBrk="0" hangingPunct="0"/>
              <a:r>
                <a:rPr lang="ru-RU" sz="1200" b="1" dirty="0"/>
                <a:t>Берлин (Германия)</a:t>
              </a:r>
              <a:endParaRPr lang="en-US" sz="1200" b="1" dirty="0"/>
            </a:p>
            <a:p>
              <a:pPr eaLnBrk="0" hangingPunct="0"/>
              <a:r>
                <a:rPr lang="ru-RU" sz="1200" b="1" dirty="0"/>
                <a:t>Женева (Швейцария)</a:t>
              </a:r>
            </a:p>
          </p:txBody>
        </p:sp>
        <p:sp>
          <p:nvSpPr>
            <p:cNvPr id="93204" name="Прямоугольник 16"/>
            <p:cNvSpPr>
              <a:spLocks noChangeArrowheads="1"/>
            </p:cNvSpPr>
            <p:nvPr/>
          </p:nvSpPr>
          <p:spPr bwMode="auto">
            <a:xfrm>
              <a:off x="2500298" y="5500702"/>
              <a:ext cx="242889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1200" b="1" dirty="0"/>
            </a:p>
            <a:p>
              <a:pPr eaLnBrk="0" hangingPunct="0"/>
              <a:r>
                <a:rPr lang="ru-RU" sz="1200" b="1" dirty="0"/>
                <a:t>Франкфурт (Германия)</a:t>
              </a:r>
            </a:p>
            <a:p>
              <a:pPr eaLnBrk="0" hangingPunct="0"/>
              <a:r>
                <a:rPr lang="ru-RU" sz="1200" b="1" dirty="0"/>
                <a:t>Хельсинки (Финляндия)</a:t>
              </a:r>
            </a:p>
            <a:p>
              <a:pPr eaLnBrk="0" hangingPunct="0"/>
              <a:r>
                <a:rPr lang="ru-RU" sz="1200" b="1" dirty="0"/>
                <a:t>Милан (Италия)</a:t>
              </a:r>
            </a:p>
            <a:p>
              <a:pPr eaLnBrk="0" hangingPunct="0"/>
              <a:r>
                <a:rPr lang="ru-RU" sz="1200" b="1" dirty="0"/>
                <a:t>Пекин (Китай)</a:t>
              </a:r>
            </a:p>
          </p:txBody>
        </p:sp>
      </p:grpSp>
      <p:sp>
        <p:nvSpPr>
          <p:cNvPr id="19" name="Oval 112"/>
          <p:cNvSpPr>
            <a:spLocks noChangeArrowheads="1"/>
          </p:cNvSpPr>
          <p:nvPr/>
        </p:nvSpPr>
        <p:spPr bwMode="ltGray">
          <a:xfrm>
            <a:off x="4286250" y="2286000"/>
            <a:ext cx="142875" cy="142875"/>
          </a:xfrm>
          <a:prstGeom prst="ellipse">
            <a:avLst/>
          </a:prstGeom>
          <a:gradFill rotWithShape="0">
            <a:gsLst>
              <a:gs pos="0">
                <a:srgbClr val="5E0000"/>
              </a:gs>
              <a:gs pos="97000">
                <a:srgbClr val="CC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Oval 112"/>
          <p:cNvSpPr>
            <a:spLocks noChangeArrowheads="1"/>
          </p:cNvSpPr>
          <p:nvPr/>
        </p:nvSpPr>
        <p:spPr bwMode="ltGray">
          <a:xfrm>
            <a:off x="4214813" y="2071688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Oval 112"/>
          <p:cNvSpPr>
            <a:spLocks noChangeArrowheads="1"/>
          </p:cNvSpPr>
          <p:nvPr/>
        </p:nvSpPr>
        <p:spPr bwMode="ltGray">
          <a:xfrm>
            <a:off x="4786313" y="19288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Oval 112"/>
          <p:cNvSpPr>
            <a:spLocks noChangeArrowheads="1"/>
          </p:cNvSpPr>
          <p:nvPr/>
        </p:nvSpPr>
        <p:spPr bwMode="ltGray">
          <a:xfrm>
            <a:off x="4857750" y="2143125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Oval 112"/>
          <p:cNvSpPr>
            <a:spLocks noChangeArrowheads="1"/>
          </p:cNvSpPr>
          <p:nvPr/>
        </p:nvSpPr>
        <p:spPr bwMode="ltGray">
          <a:xfrm>
            <a:off x="5286375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Oval 112"/>
          <p:cNvSpPr>
            <a:spLocks noChangeArrowheads="1"/>
          </p:cNvSpPr>
          <p:nvPr/>
        </p:nvSpPr>
        <p:spPr bwMode="ltGray">
          <a:xfrm>
            <a:off x="4572000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Oval 112"/>
          <p:cNvSpPr>
            <a:spLocks noChangeArrowheads="1"/>
          </p:cNvSpPr>
          <p:nvPr/>
        </p:nvSpPr>
        <p:spPr bwMode="ltGray">
          <a:xfrm>
            <a:off x="4429125" y="2214563"/>
            <a:ext cx="71438" cy="71437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Oval 112"/>
          <p:cNvSpPr>
            <a:spLocks noChangeArrowheads="1"/>
          </p:cNvSpPr>
          <p:nvPr/>
        </p:nvSpPr>
        <p:spPr bwMode="ltGray">
          <a:xfrm>
            <a:off x="5643563" y="221456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Oval 112"/>
          <p:cNvSpPr>
            <a:spLocks noChangeArrowheads="1"/>
          </p:cNvSpPr>
          <p:nvPr/>
        </p:nvSpPr>
        <p:spPr bwMode="ltGray">
          <a:xfrm>
            <a:off x="6643688" y="2500313"/>
            <a:ext cx="142875" cy="142875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3202" name="Прямоугольник 28"/>
          <p:cNvSpPr>
            <a:spLocks noChangeArrowheads="1"/>
          </p:cNvSpPr>
          <p:nvPr/>
        </p:nvSpPr>
        <p:spPr bwMode="auto">
          <a:xfrm>
            <a:off x="6858000" y="5072063"/>
            <a:ext cx="17859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C00000"/>
                </a:solidFill>
              </a:rPr>
              <a:t>СТРАНЫ СНГ</a:t>
            </a:r>
          </a:p>
          <a:p>
            <a:pPr eaLnBrk="0" hangingPunct="0"/>
            <a:endParaRPr lang="ru-RU" sz="600" b="1" dirty="0"/>
          </a:p>
          <a:p>
            <a:pPr eaLnBrk="0" hangingPunct="0"/>
            <a:r>
              <a:rPr lang="ru-RU" sz="1200" b="1" dirty="0"/>
              <a:t>Минск (Беларусь)</a:t>
            </a:r>
          </a:p>
          <a:p>
            <a:pPr eaLnBrk="0" hangingPunct="0"/>
            <a:r>
              <a:rPr lang="ru-RU" sz="1200" b="1" dirty="0"/>
              <a:t>Баку </a:t>
            </a:r>
            <a:r>
              <a:rPr lang="ru-RU" sz="1200" b="1" dirty="0" smtClean="0"/>
              <a:t>(Азербайджан)</a:t>
            </a:r>
            <a:endParaRPr lang="ru-RU" sz="1200" b="1" dirty="0"/>
          </a:p>
          <a:p>
            <a:pPr eaLnBrk="0" hangingPunct="0"/>
            <a:r>
              <a:rPr lang="ru-RU" sz="1200" b="1" dirty="0"/>
              <a:t>Астана (Казахстан)</a:t>
            </a:r>
          </a:p>
        </p:txBody>
      </p:sp>
    </p:spTree>
    <p:extLst>
      <p:ext uri="{BB962C8B-B14F-4D97-AF65-F5344CB8AC3E}">
        <p14:creationId xmlns:p14="http://schemas.microsoft.com/office/powerpoint/2010/main" val="39460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112FAF"/>
                </a:solidFill>
              </a:rPr>
              <a:t>СОГЛАШЕНИЕ МЕЖДУ РОССТАНДАРТОМ И </a:t>
            </a:r>
            <a:r>
              <a:rPr lang="ru-RU" sz="2400" b="1" dirty="0" smtClean="0">
                <a:solidFill>
                  <a:srgbClr val="112FAF"/>
                </a:solidFill>
              </a:rPr>
              <a:t>СЕН/СЕНЕЛЕК</a:t>
            </a:r>
            <a:r>
              <a:rPr lang="ru-RU" sz="2400" b="1" dirty="0">
                <a:solidFill>
                  <a:srgbClr val="112FAF"/>
                </a:solidFill>
              </a:rPr>
              <a:t/>
            </a:r>
            <a:br>
              <a:rPr lang="ru-RU" sz="2400" b="1" dirty="0">
                <a:solidFill>
                  <a:srgbClr val="112FAF"/>
                </a:solidFill>
              </a:rPr>
            </a:br>
            <a:endParaRPr lang="ru-RU" sz="2400" b="1" dirty="0">
              <a:solidFill>
                <a:srgbClr val="112FA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8686800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17 сентября 2013 года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Санкт-Петербурге подписано Соглашение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 сотрудничестве между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Росстандартом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СЕН/СЕНЕЛЕК.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соглашение позволит: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и европейской промышленности совместно разрабатывать стандарты, учитывающие климатические, географические условия России и технологические особенности.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Увеличить товарообмен между Россией и 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BA072-4BAC-4496-ABB9-4B672B9609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12000" cy="279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61304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</a:rPr>
              <a:t>Представители российской промышленности обсудили с Президентом ИСО Др. </a:t>
            </a:r>
            <a:r>
              <a:rPr lang="ru-RU" dirty="0" err="1">
                <a:latin typeface="Arial" pitchFamily="34" charset="0"/>
              </a:rPr>
              <a:t>Джаном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Сяоганом</a:t>
            </a:r>
            <a:r>
              <a:rPr lang="ru-RU" dirty="0">
                <a:latin typeface="Arial" pitchFamily="34" charset="0"/>
              </a:rPr>
              <a:t> и Президентом  МЭК Др. </a:t>
            </a:r>
            <a:r>
              <a:rPr lang="ru-RU" dirty="0" err="1">
                <a:latin typeface="Arial" pitchFamily="34" charset="0"/>
              </a:rPr>
              <a:t>Дзюнзи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Номурой</a:t>
            </a:r>
            <a:r>
              <a:rPr lang="ru-RU" dirty="0">
                <a:latin typeface="Arial" pitchFamily="34" charset="0"/>
              </a:rPr>
              <a:t>, Вице-президентом </a:t>
            </a:r>
            <a:r>
              <a:rPr lang="en-US" dirty="0">
                <a:latin typeface="Arial" pitchFamily="34" charset="0"/>
              </a:rPr>
              <a:t>CEN/CENELEC</a:t>
            </a:r>
            <a:r>
              <a:rPr lang="ru-RU" dirty="0">
                <a:latin typeface="Arial" pitchFamily="34" charset="0"/>
              </a:rPr>
              <a:t> Др. Бернардом Тисом  вопросы участия российских специалистов в международной стандартизации.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64" y="4462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Форум «ИННОПРОМ 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2015»,  09.07.2015, г</a:t>
            </a:r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. Екатеринбург.</a:t>
            </a:r>
          </a:p>
        </p:txBody>
      </p:sp>
      <p:pic>
        <p:nvPicPr>
          <p:cNvPr id="1026" name="Picture 2" descr="\\stor\ktr\Общая папка\МЕРОПРИЯТИЯ\Архив 2015\Иннопром, 8-11 июля\Фото РСПП для сайта\700\1 IMG_7163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0" y="517242"/>
            <a:ext cx="7638252" cy="50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9715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/>
              <a:t>Сегодня на </a:t>
            </a:r>
            <a:r>
              <a:rPr lang="ru-RU" b="1" dirty="0" smtClean="0">
                <a:solidFill>
                  <a:srgbClr val="FF0000"/>
                </a:solidFill>
              </a:rPr>
              <a:t>повестке дня </a:t>
            </a:r>
            <a:r>
              <a:rPr lang="ru-RU" b="1" dirty="0" smtClean="0"/>
              <a:t>- </a:t>
            </a:r>
            <a:r>
              <a:rPr lang="ru-RU" b="1" u="sng" dirty="0" smtClean="0">
                <a:solidFill>
                  <a:srgbClr val="FF0000"/>
                </a:solidFill>
              </a:rPr>
              <a:t>обеспечение </a:t>
            </a:r>
            <a:r>
              <a:rPr lang="ru-RU" b="1" u="sng" dirty="0">
                <a:solidFill>
                  <a:srgbClr val="FF0000"/>
                </a:solidFill>
              </a:rPr>
              <a:t>участия российского бизнеса </a:t>
            </a:r>
            <a:r>
              <a:rPr lang="ru-RU" b="1" dirty="0"/>
              <a:t>в реализации планов сопряжения строительства Евразийского экономического союза и Экономического пояса </a:t>
            </a:r>
            <a:r>
              <a:rPr lang="ru-RU" b="1" dirty="0" err="1"/>
              <a:t>Шелкового</a:t>
            </a:r>
            <a:r>
              <a:rPr lang="ru-RU" b="1" dirty="0"/>
              <a:t> пути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eurazis.kz/rusite/wp-content/uploads/2015/02/fotoanons1253b10015a2eaf976336126d8a569bca2063199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36712"/>
            <a:ext cx="5743575" cy="382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8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014475"/>
              </p:ext>
            </p:extLst>
          </p:nvPr>
        </p:nvGraphicFramePr>
        <p:xfrm>
          <a:off x="107504" y="908720"/>
          <a:ext cx="673224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95912" y="1268760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Только </a:t>
            </a:r>
            <a:r>
              <a:rPr lang="ru-RU" sz="2400" b="1" u="sng" dirty="0" smtClean="0">
                <a:solidFill>
                  <a:srgbClr val="002060"/>
                </a:solidFill>
              </a:rPr>
              <a:t>20% предприятий </a:t>
            </a:r>
            <a:r>
              <a:rPr lang="ru-RU" sz="2400" b="1" dirty="0" smtClean="0"/>
              <a:t>знают о реформе технического регулирования и разработке регламентов Евразийского экономического союза.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КОМИТЕТ  РСПП  ВЕДЕТ ОБРАЗОВАТЕЛЬНЫЙ ПРОЕКТ  ПО  РАЗЪЯСНЕНИЮ  ПРИМЕНЕНИЯ ТЕХНИЧЕСКИХ  РЕГЛАМЕНТОВ  НА ПРАКТИКЕ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663" y="1166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ИНФОРМИРОВАННОСТЬ  ПРОМЫШЛЕННОСТИ </a:t>
            </a:r>
          </a:p>
          <a:p>
            <a:pPr algn="ctr"/>
            <a:r>
              <a:rPr lang="ru-RU" sz="2400" b="1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О  ПРИМЕНЕНИИ  ТЕХНИЧЕСКИХ РЕГЛАМЕНТОВ</a:t>
            </a:r>
          </a:p>
        </p:txBody>
      </p:sp>
    </p:spTree>
    <p:extLst>
      <p:ext uri="{BB962C8B-B14F-4D97-AF65-F5344CB8AC3E}">
        <p14:creationId xmlns:p14="http://schemas.microsoft.com/office/powerpoint/2010/main" val="2854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10662" r="12198" b="3988"/>
          <a:stretch/>
        </p:blipFill>
        <p:spPr bwMode="auto">
          <a:xfrm>
            <a:off x="1259632" y="526613"/>
            <a:ext cx="6984776" cy="6251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-27384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www.rgtr.ru</a:t>
            </a:r>
            <a:endParaRPr lang="ru-RU" sz="3000" b="1" cap="all" dirty="0">
              <a:solidFill>
                <a:srgbClr val="112FA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4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РОССИЙСКИЙ СОЮЗ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ПРОМЫШЛЕННИКОВ И ПРЕДПРИНИМАТЕЛЕЙ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040901"/>
            <a:ext cx="49685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+mn-lt"/>
              </a:rPr>
              <a:t>В составе РСПП: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320000</a:t>
            </a:r>
            <a:r>
              <a:rPr lang="ru-RU" sz="2200" b="1" dirty="0" smtClean="0">
                <a:latin typeface="+mn-lt"/>
              </a:rPr>
              <a:t> компаний, предприятий, научных организаций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100 </a:t>
            </a:r>
            <a:r>
              <a:rPr lang="ru-RU" sz="2200" b="1" dirty="0" smtClean="0">
                <a:latin typeface="+mn-lt"/>
              </a:rPr>
              <a:t>отраслевых и региональных </a:t>
            </a:r>
            <a:r>
              <a:rPr lang="ru-RU" sz="2200" b="1" dirty="0" smtClean="0"/>
              <a:t>объединений</a:t>
            </a:r>
            <a:endParaRPr lang="en-US" sz="2200" b="1" dirty="0" smtClean="0"/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/>
              <a:t>Компании-члены </a:t>
            </a:r>
            <a:r>
              <a:rPr lang="ru-RU" sz="2200" b="1" dirty="0"/>
              <a:t>РСПП производят </a:t>
            </a:r>
            <a:r>
              <a:rPr lang="ru-RU" sz="2200" b="1" dirty="0">
                <a:solidFill>
                  <a:srgbClr val="C00000"/>
                </a:solidFill>
              </a:rPr>
              <a:t>60 %</a:t>
            </a:r>
            <a:r>
              <a:rPr lang="ru-RU" sz="2400" b="1" dirty="0"/>
              <a:t> </a:t>
            </a:r>
            <a:r>
              <a:rPr lang="ru-RU" sz="2200" b="1" dirty="0"/>
              <a:t>ВВП России </a:t>
            </a:r>
            <a:r>
              <a:rPr lang="ru-RU" sz="2200" b="1" dirty="0" smtClean="0"/>
              <a:t>на </a:t>
            </a:r>
            <a:r>
              <a:rPr lang="ru-RU" sz="2200" b="1" dirty="0">
                <a:solidFill>
                  <a:srgbClr val="C00000"/>
                </a:solidFill>
              </a:rPr>
              <a:t>30</a:t>
            </a:r>
            <a:r>
              <a:rPr lang="ru-RU" sz="2400" b="1" dirty="0"/>
              <a:t> </a:t>
            </a:r>
            <a:r>
              <a:rPr lang="ru-RU" sz="2200" b="1" dirty="0"/>
              <a:t>трлн. руб. </a:t>
            </a:r>
            <a:endParaRPr lang="en-US" sz="22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ru-RU" sz="2200" b="1" dirty="0" smtClean="0"/>
              <a:t>( </a:t>
            </a:r>
            <a:r>
              <a:rPr lang="ru-RU" sz="2200" b="1" dirty="0">
                <a:solidFill>
                  <a:srgbClr val="C00000"/>
                </a:solidFill>
              </a:rPr>
              <a:t>≈ 640 </a:t>
            </a:r>
            <a:r>
              <a:rPr lang="ru-RU" sz="2200" b="1" dirty="0"/>
              <a:t>млрд. евро.)</a:t>
            </a:r>
            <a:r>
              <a:rPr lang="en-US" sz="2200" b="1" dirty="0"/>
              <a:t>.</a:t>
            </a:r>
            <a:endParaRPr lang="ru-RU" sz="2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b="1" dirty="0" smtClean="0">
              <a:latin typeface="+mn-lt"/>
            </a:endParaRPr>
          </a:p>
        </p:txBody>
      </p:sp>
      <p:pic>
        <p:nvPicPr>
          <p:cNvPr id="3074" name="Picture 2" descr="C:\Users\SokhakyanMK\Desktop\x_d3cd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2" y="1484784"/>
            <a:ext cx="29939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63629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243282" y="3429000"/>
            <a:ext cx="4614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457596" y="4500570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214678" y="5500702"/>
            <a:ext cx="4757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67971" y="1711325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1115616" y="647560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/>
          <a:lstStyle/>
          <a:p>
            <a:pPr eaLnBrk="1" hangingPunct="1"/>
            <a:r>
              <a:rPr lang="ru-RU" sz="1800" smtClean="0"/>
              <a:t>ЗАДАЧИ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      </a:t>
            </a:r>
          </a:p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 </a:t>
            </a:r>
            <a:r>
              <a:rPr lang="ru-RU" sz="1600" b="1" u="sng" kern="0" dirty="0">
                <a:latin typeface="+mn-lt"/>
                <a:cs typeface="Arial" charset="0"/>
              </a:rPr>
              <a:t>Основные задачи:</a:t>
            </a:r>
          </a:p>
          <a:p>
            <a:pPr marL="357188" indent="-35718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sz="1600" b="1" kern="0" dirty="0">
                <a:latin typeface="+mn-lt"/>
                <a:cs typeface="Arial" charset="0"/>
              </a:rPr>
              <a:t>Вовлечение промышленности в реформу Технического регулирования</a:t>
            </a:r>
          </a:p>
          <a:p>
            <a:pPr marL="357188" indent="-35718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sz="1600" b="1" kern="0" dirty="0">
                <a:latin typeface="+mn-lt"/>
                <a:cs typeface="Arial" charset="0"/>
              </a:rPr>
              <a:t>Координация усилий промышленников и предпринимателей в ходе реформы системы технического регулирования и стандартизации</a:t>
            </a:r>
          </a:p>
          <a:p>
            <a:pPr marL="357188" indent="-35718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sz="1600" b="1" kern="0" dirty="0">
                <a:latin typeface="+mn-lt"/>
                <a:cs typeface="Arial" charset="0"/>
              </a:rPr>
              <a:t>Осуществление взаимодействия промышленных ассоциаций с органами государственной власти</a:t>
            </a:r>
          </a:p>
          <a:p>
            <a:pPr marL="357188" indent="-357188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sz="1600" b="1" kern="0" dirty="0">
                <a:latin typeface="+mn-lt"/>
                <a:cs typeface="Arial" charset="0"/>
              </a:rPr>
              <a:t>Организация международного сотрудничества в области технического регулирования,</a:t>
            </a:r>
            <a:r>
              <a:rPr lang="ru-RU" sz="1600" kern="0" dirty="0">
                <a:latin typeface="+mn-lt"/>
                <a:cs typeface="Arial" charset="0"/>
              </a:rPr>
              <a:t> </a:t>
            </a: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68413"/>
            <a:ext cx="2749550" cy="3600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Вице-президент РСПП,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Руководитель Комитета, Председатель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ОАО 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Комитет создан в  июле 2004 года. </a:t>
            </a:r>
          </a:p>
          <a:p>
            <a:endParaRPr lang="ru-RU" sz="1600" b="1">
              <a:cs typeface="Arial" charset="0"/>
            </a:endParaRPr>
          </a:p>
          <a:p>
            <a:r>
              <a:rPr lang="ru-RU" sz="1600" b="1"/>
              <a:t>В работе Комитета РСПП принимает участие более 2500 экспертов из всех отраслей промышленности.</a:t>
            </a:r>
            <a:endParaRPr lang="ru-RU" sz="16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56084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За </a:t>
            </a:r>
            <a:r>
              <a:rPr lang="ru-RU" sz="2800" dirty="0">
                <a:solidFill>
                  <a:srgbClr val="002060"/>
                </a:solidFill>
              </a:rPr>
              <a:t>последние 25 лет в нашей стране произошли большие изменения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</a:rPr>
              <a:t>Осуществлен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переход от </a:t>
            </a:r>
            <a:r>
              <a:rPr lang="ru-RU" sz="2800" dirty="0" err="1">
                <a:solidFill>
                  <a:srgbClr val="002060"/>
                </a:solidFill>
              </a:rPr>
              <a:t>командно</a:t>
            </a:r>
            <a:r>
              <a:rPr lang="ru-RU" sz="2800" dirty="0">
                <a:solidFill>
                  <a:srgbClr val="002060"/>
                </a:solidFill>
              </a:rPr>
              <a:t>–административной системы к рыночной экономике.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Российская </a:t>
            </a:r>
            <a:r>
              <a:rPr lang="ru-RU" sz="2800" dirty="0">
                <a:solidFill>
                  <a:srgbClr val="002060"/>
                </a:solidFill>
              </a:rPr>
              <a:t>промышленность в значительной мере интегрирована в мировую экономику, страна вступила в ВТО.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Создан </a:t>
            </a:r>
            <a:r>
              <a:rPr lang="ru-RU" sz="2800" dirty="0">
                <a:solidFill>
                  <a:srgbClr val="002060"/>
                </a:solidFill>
              </a:rPr>
              <a:t>Евразийский экономический союз.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Важным аспектом всех этих преобразований стало создание системы технического регулирования  и реформирование национальной системы стандартизации.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0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86E44-E2BC-4372-9F29-C4CFE4654A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064896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Завершён первый этап перехода от государственной системы обязательных стандартов к системе технического регулирования.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Обеспечено участие промышленности и бизнеса в разработке стандартов и технических регламентов ЕАЭС.</a:t>
            </a:r>
            <a:endParaRPr lang="en-US" alt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889248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ЗАКОН  О  СТАНДАРТИЗАЦИИ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17774"/>
              </p:ext>
            </p:extLst>
          </p:nvPr>
        </p:nvGraphicFramePr>
        <p:xfrm>
          <a:off x="539552" y="706138"/>
          <a:ext cx="8136903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5902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Финансирование </a:t>
            </a:r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стандартизации в России</a:t>
            </a:r>
            <a:endParaRPr lang="ru-RU" sz="2400" b="1" cap="all" dirty="0">
              <a:solidFill>
                <a:srgbClr val="112FA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1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7111266"/>
              </p:ext>
            </p:extLst>
          </p:nvPr>
        </p:nvGraphicFramePr>
        <p:xfrm>
          <a:off x="-540568" y="836712"/>
          <a:ext cx="97930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23103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112FAF"/>
                </a:solidFill>
                <a:latin typeface="+mj-lt"/>
                <a:ea typeface="+mj-ea"/>
                <a:cs typeface="+mj-cs"/>
              </a:rPr>
              <a:t>Количество разработанных стандартов</a:t>
            </a:r>
            <a:endParaRPr lang="ru-RU" sz="2400" b="1" cap="all" dirty="0">
              <a:solidFill>
                <a:srgbClr val="112FA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принят 29 июня 2015 года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498" y="1484784"/>
            <a:ext cx="8643998" cy="4536504"/>
          </a:xfrm>
        </p:spPr>
        <p:txBody>
          <a:bodyPr anchor="t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/>
              <a:t>Национальный стандарт: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00" b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/>
              <a:t>документ </a:t>
            </a:r>
            <a:r>
              <a:rPr lang="ru-RU" sz="2600" dirty="0"/>
              <a:t>по стандартизации, который разработан техническим комитетом по стандартизации или проектным техническим комитетом по стандартизации, утвержден федеральным органом исполнительной власти в сфере стандартизации и в котором для всеобщего применения устанавливаются общие характеристики объекта стандартизации, а также правила и общие принципы в отношении объекта стандартизации;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162-ФЗ «О стандартизации в РФ»  Ссылки на стандарты при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госзакупках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643998" cy="4911741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Статья </a:t>
            </a:r>
            <a:r>
              <a:rPr lang="ru-RU" sz="2200" b="1" dirty="0"/>
              <a:t>27. Применение ссылок на национальные стандарты и информационно-технические справочники в нормативных правовых </a:t>
            </a:r>
            <a:r>
              <a:rPr lang="ru-RU" sz="2200" b="1" dirty="0" smtClean="0"/>
              <a:t>актах</a:t>
            </a:r>
          </a:p>
          <a:p>
            <a:pPr marL="0" indent="0" algn="just">
              <a:buNone/>
            </a:pPr>
            <a:endParaRPr lang="ru-RU" sz="500" b="1" dirty="0" smtClean="0"/>
          </a:p>
          <a:p>
            <a:pPr marL="0" indent="0" algn="just">
              <a:buNone/>
            </a:pPr>
            <a:r>
              <a:rPr lang="ru-RU" sz="2200" dirty="0" smtClean="0"/>
              <a:t>1</a:t>
            </a:r>
            <a:r>
              <a:rPr lang="ru-RU" sz="2200" dirty="0"/>
              <a:t>. Нормативные правовые акты </a:t>
            </a:r>
            <a:r>
              <a:rPr lang="ru-RU" sz="2200" u="sng" dirty="0"/>
              <a:t>могут содержать ссылки </a:t>
            </a:r>
            <a:r>
              <a:rPr lang="ru-RU" sz="2200" dirty="0"/>
              <a:t>на официально опубликованные национальные </a:t>
            </a:r>
            <a:r>
              <a:rPr lang="ru-RU" sz="2200" dirty="0" smtClean="0"/>
              <a:t>стандарты и </a:t>
            </a:r>
            <a:r>
              <a:rPr lang="ru-RU" sz="2200" dirty="0"/>
              <a:t>информационно-технические </a:t>
            </a:r>
            <a:r>
              <a:rPr lang="ru-RU" sz="2200" dirty="0" smtClean="0"/>
              <a:t>справочники.</a:t>
            </a:r>
          </a:p>
          <a:p>
            <a:pPr marL="0" indent="0" algn="just">
              <a:buNone/>
            </a:pPr>
            <a:endParaRPr lang="ru-RU" sz="500" dirty="0" smtClean="0"/>
          </a:p>
          <a:p>
            <a:pPr marL="0" indent="0" algn="just">
              <a:buNone/>
            </a:pPr>
            <a:r>
              <a:rPr lang="ru-RU" sz="2200" dirty="0" smtClean="0"/>
              <a:t>2</a:t>
            </a:r>
            <a:r>
              <a:rPr lang="ru-RU" sz="2200" dirty="0"/>
              <a:t>. </a:t>
            </a:r>
            <a:r>
              <a:rPr lang="ru-RU" sz="2200" u="sng" dirty="0"/>
              <a:t>Применение ссылок </a:t>
            </a:r>
            <a:r>
              <a:rPr lang="ru-RU" sz="2200" dirty="0"/>
              <a:t>на национальные стандарты и (или) информационно-технические справочники в нормативных правовых актах допускается в целях обеспечения выполнения технических и функциональных требований нормативного правового акта и в случае, если Правительство Российской Федерации, заинтересованные федеральные органы исполнительной власти, Государственная корпорация по атомной энергии "</a:t>
            </a:r>
            <a:r>
              <a:rPr lang="ru-RU" sz="2200" dirty="0" err="1"/>
              <a:t>Росатом</a:t>
            </a:r>
            <a:r>
              <a:rPr lang="ru-RU" sz="2200" dirty="0"/>
              <a:t>", иные заинтересованные государственные корпорации уполномочены на установление соответствующих требований.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1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734</Words>
  <Application>Microsoft Office PowerPoint</Application>
  <PresentationFormat>Экран (4:3)</PresentationFormat>
  <Paragraphs>181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Рисунок</vt:lpstr>
      <vt:lpstr>Роль промышленности в сближении систем стандартизации на региональном и глобальном уровне</vt:lpstr>
      <vt:lpstr>РОССИЙСКИЙ СОЮЗ  ПРОМЫШЛЕННИКОВ И ПРЕДПРИНИМАТЕЛЕЙ</vt:lpstr>
      <vt:lpstr>ЗАДАЧИ КОМИТЕТА РСПП ПО ТЕХНИЧЕСКОМУ РЕГУЛИРОВАНИЮ, СТАНДАРТИЗАЦИИ И ОЦЕНКЕ СООТВЕТСТВИЯ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  162-ФЗ «О стандартизации в РФ» принят 29 июня 2015 года </vt:lpstr>
      <vt:lpstr> 162-ФЗ «О стандартизации в РФ»  Ссылки на стандарты при госзакупках </vt:lpstr>
      <vt:lpstr> 162-ФЗ «О стандартизации в РФ» </vt:lpstr>
      <vt:lpstr>МАСШТАБЫ ФАЛЬСИФИКАТА И КОНТРАФАКТА</vt:lpstr>
      <vt:lpstr>Презентация PowerPoint</vt:lpstr>
      <vt:lpstr>СОТРУДНИЧЕСТВО КОМИТЕТА РСПП С МЕЖДУНАРОДНЫМИ ОРГАНИЗАЦИЯМИ ПО СТАНДАРТИЗАЦИИ</vt:lpstr>
      <vt:lpstr>Презентация PowerPoint</vt:lpstr>
      <vt:lpstr>СОГЛАШЕНИЕ МЕЖДУ РОССТАНДАРТОМ И СЕН/СЕНЕЛЕК 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Lotsmanov</cp:lastModifiedBy>
  <cp:revision>28</cp:revision>
  <dcterms:created xsi:type="dcterms:W3CDTF">2015-07-01T13:18:33Z</dcterms:created>
  <dcterms:modified xsi:type="dcterms:W3CDTF">2015-11-11T04:29:26Z</dcterms:modified>
</cp:coreProperties>
</file>