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9" r:id="rId5"/>
    <p:sldId id="261" r:id="rId6"/>
    <p:sldId id="263" r:id="rId7"/>
    <p:sldId id="271" r:id="rId8"/>
    <p:sldId id="264" r:id="rId9"/>
    <p:sldId id="270" r:id="rId10"/>
    <p:sldId id="266" r:id="rId11"/>
    <p:sldId id="267" r:id="rId12"/>
    <p:sldId id="268" r:id="rId13"/>
    <p:sldId id="272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2;&#1085;&#1076;&#1088;\Desktop\&#1082;&#1086;&#1085;&#1092;&#1077;&#1088;&#1077;&#1085;&#1094;&#1080;&#1103;%20MITEX2014\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Pt>
            <c:idx val="4"/>
          </c:dPt>
          <c:dPt>
            <c:idx val="6"/>
            <c:spPr>
              <a:solidFill>
                <a:srgbClr val="00B0F0">
                  <a:alpha val="49000"/>
                </a:srgbClr>
              </a:solidFill>
            </c:spPr>
          </c:dPt>
          <c:dPt>
            <c:idx val="7"/>
            <c:spPr>
              <a:solidFill>
                <a:srgbClr val="00B0F0">
                  <a:alpha val="49000"/>
                </a:srgbClr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графики!$A$4:$A$12</c:f>
              <c:strCache>
                <c:ptCount val="9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  <c:pt idx="4">
                  <c:v>2012 год </c:v>
                </c:pt>
                <c:pt idx="5">
                  <c:v>2013 год</c:v>
                </c:pt>
                <c:pt idx="6">
                  <c:v>1-е полугодие 2013 года</c:v>
                </c:pt>
                <c:pt idx="7">
                  <c:v>1-е полугодие 2014 года</c:v>
                </c:pt>
                <c:pt idx="8">
                  <c:v>2014 год (прогноз)</c:v>
                </c:pt>
              </c:strCache>
            </c:strRef>
          </c:cat>
          <c:val>
            <c:numRef>
              <c:f>графики!$B$4:$B$12</c:f>
              <c:numCache>
                <c:formatCode>General</c:formatCode>
                <c:ptCount val="9"/>
                <c:pt idx="0">
                  <c:v>17.5</c:v>
                </c:pt>
                <c:pt idx="1">
                  <c:v>11.1</c:v>
                </c:pt>
                <c:pt idx="2">
                  <c:v>16.600000000000001</c:v>
                </c:pt>
                <c:pt idx="3">
                  <c:v>20.2</c:v>
                </c:pt>
                <c:pt idx="4">
                  <c:v>21</c:v>
                </c:pt>
                <c:pt idx="5">
                  <c:v>23</c:v>
                </c:pt>
                <c:pt idx="6">
                  <c:v>11.3</c:v>
                </c:pt>
                <c:pt idx="7">
                  <c:v>9.5</c:v>
                </c:pt>
                <c:pt idx="8">
                  <c:v>18.399999999999999</c:v>
                </c:pt>
              </c:numCache>
            </c:numRef>
          </c:val>
        </c:ser>
        <c:dLbls>
          <c:showVal val="1"/>
        </c:dLbls>
        <c:overlap val="-25"/>
        <c:axId val="60431360"/>
        <c:axId val="60449536"/>
      </c:barChart>
      <c:catAx>
        <c:axId val="60431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0449536"/>
        <c:crosses val="autoZero"/>
        <c:auto val="1"/>
        <c:lblAlgn val="ctr"/>
        <c:lblOffset val="100"/>
      </c:catAx>
      <c:valAx>
        <c:axId val="604495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431360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Pt>
            <c:idx val="4"/>
          </c:dPt>
          <c:dPt>
            <c:idx val="5"/>
          </c:dPt>
          <c:dLbls>
            <c:txPr>
              <a:bodyPr/>
              <a:lstStyle/>
              <a:p>
                <a:pPr>
                  <a:defRPr sz="2400" b="0"/>
                </a:pPr>
                <a:endParaRPr lang="ru-RU"/>
              </a:p>
            </c:txPr>
            <c:showVal val="1"/>
          </c:dLbls>
          <c:cat>
            <c:strRef>
              <c:f>графики!$A$71:$A$78</c:f>
              <c:strCache>
                <c:ptCount val="8"/>
                <c:pt idx="0">
                  <c:v>2005 год</c:v>
                </c:pt>
                <c:pt idx="1">
                  <c:v>2008 год</c:v>
                </c:pt>
                <c:pt idx="2">
                  <c:v>2009 год</c:v>
                </c:pt>
                <c:pt idx="3">
                  <c:v>2010 год</c:v>
                </c:pt>
                <c:pt idx="4">
                  <c:v>2011 год</c:v>
                </c:pt>
                <c:pt idx="5">
                  <c:v>2012 год</c:v>
                </c:pt>
                <c:pt idx="6">
                  <c:v>2013 год</c:v>
                </c:pt>
                <c:pt idx="7">
                  <c:v>2014 год (прогноз)</c:v>
                </c:pt>
              </c:strCache>
            </c:strRef>
          </c:cat>
          <c:val>
            <c:numRef>
              <c:f>графики!$B$71:$B$78</c:f>
              <c:numCache>
                <c:formatCode>General</c:formatCode>
                <c:ptCount val="8"/>
                <c:pt idx="0">
                  <c:v>2</c:v>
                </c:pt>
                <c:pt idx="1">
                  <c:v>5.0999999999999996</c:v>
                </c:pt>
                <c:pt idx="2">
                  <c:v>2.4</c:v>
                </c:pt>
                <c:pt idx="3" formatCode="#,##0">
                  <c:v>4</c:v>
                </c:pt>
                <c:pt idx="4" formatCode="#,##0">
                  <c:v>4</c:v>
                </c:pt>
                <c:pt idx="5" formatCode="#,##0.0">
                  <c:v>3.2080000000000002</c:v>
                </c:pt>
                <c:pt idx="6" formatCode="#,##0.0">
                  <c:v>4.2239999999999993</c:v>
                </c:pt>
              </c:numCache>
            </c:numRef>
          </c:val>
        </c:ser>
        <c:dLbls/>
        <c:axId val="87220992"/>
        <c:axId val="87222528"/>
      </c:barChart>
      <c:catAx>
        <c:axId val="87220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7222528"/>
        <c:crosses val="autoZero"/>
        <c:auto val="1"/>
        <c:lblAlgn val="ctr"/>
        <c:lblOffset val="100"/>
      </c:catAx>
      <c:valAx>
        <c:axId val="87222528"/>
        <c:scaling>
          <c:orientation val="minMax"/>
        </c:scaling>
        <c:delete val="1"/>
        <c:axPos val="l"/>
        <c:numFmt formatCode="General" sourceLinked="1"/>
        <c:tickLblPos val="none"/>
        <c:crossAx val="87220992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графики!$B$145</c:f>
              <c:strCache>
                <c:ptCount val="1"/>
                <c:pt idx="0">
                  <c:v>2013 год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4.5772243944221275E-2"/>
                  <c:y val="0.13202838573491837"/>
                </c:manualLayout>
              </c:layout>
              <c:showVal val="1"/>
            </c:dLbl>
            <c:dLbl>
              <c:idx val="1"/>
              <c:layout>
                <c:manualLayout>
                  <c:x val="9.6716404270493245E-2"/>
                  <c:y val="-0.24226729437469915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  <c:showLeaderLines val="1"/>
          </c:dLbls>
          <c:cat>
            <c:strRef>
              <c:f>графики!$A$146:$A$147</c:f>
              <c:strCache>
                <c:ptCount val="2"/>
                <c:pt idx="0">
                  <c:v>аккумуляторный инструмент</c:v>
                </c:pt>
                <c:pt idx="1">
                  <c:v>сетевой инструмент</c:v>
                </c:pt>
              </c:strCache>
            </c:strRef>
          </c:cat>
          <c:val>
            <c:numRef>
              <c:f>графики!$B$146:$B$147</c:f>
              <c:numCache>
                <c:formatCode>0%</c:formatCode>
                <c:ptCount val="2"/>
                <c:pt idx="0">
                  <c:v>9.0000000000000011E-2</c:v>
                </c:pt>
                <c:pt idx="1">
                  <c:v>0.91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1401432391584427E-2"/>
          <c:y val="2.1464908916930384E-3"/>
          <c:w val="0.7478690211050546"/>
          <c:h val="0.76011267565252605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0.22299478180689034"/>
                  <c:y val="1.1150348373990192E-2"/>
                </c:manualLayout>
              </c:layout>
              <c:showPercent val="1"/>
            </c:dLbl>
            <c:dLbl>
              <c:idx val="1"/>
              <c:layout>
                <c:manualLayout>
                  <c:x val="7.4572030149951993E-2"/>
                  <c:y val="-0.11020501690288383"/>
                </c:manualLayout>
              </c:layout>
              <c:showPercent val="1"/>
            </c:dLbl>
            <c:dLbl>
              <c:idx val="2"/>
              <c:layout>
                <c:manualLayout>
                  <c:x val="0.12294929506570233"/>
                  <c:y val="-9.0190772453854345E-2"/>
                </c:manualLayout>
              </c:layout>
              <c:showPercent val="1"/>
            </c:dLbl>
            <c:dLbl>
              <c:idx val="3"/>
              <c:layout>
                <c:manualLayout>
                  <c:x val="0.14517278570587971"/>
                  <c:y val="9.34441808053073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графики!$A$197:$A$200</c:f>
              <c:strCache>
                <c:ptCount val="4"/>
                <c:pt idx="0">
                  <c:v>Общестроительный инструмент</c:v>
                </c:pt>
                <c:pt idx="1">
                  <c:v>Бетонообработка</c:v>
                </c:pt>
                <c:pt idx="2">
                  <c:v>Деревообработка</c:v>
                </c:pt>
                <c:pt idx="3">
                  <c:v>Металлообработка</c:v>
                </c:pt>
              </c:strCache>
            </c:strRef>
          </c:cat>
          <c:val>
            <c:numRef>
              <c:f>графики!$B$197:$B$200</c:f>
              <c:numCache>
                <c:formatCode>General</c:formatCode>
                <c:ptCount val="4"/>
                <c:pt idx="0">
                  <c:v>1929318</c:v>
                </c:pt>
                <c:pt idx="1">
                  <c:v>466874</c:v>
                </c:pt>
                <c:pt idx="2">
                  <c:v>368172</c:v>
                </c:pt>
                <c:pt idx="3">
                  <c:v>1297315</c:v>
                </c:pt>
              </c:numCache>
            </c:numRef>
          </c:val>
        </c:ser>
        <c:dLbls/>
        <c:firstSliceAng val="0"/>
      </c:pieChart>
    </c:plotArea>
    <c:legend>
      <c:legendPos val="b"/>
      <c:layout/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3861439195100617"/>
          <c:y val="8.4180979826834652E-3"/>
          <c:w val="0.46567245066588897"/>
          <c:h val="0.84673648458902562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6.2033614393221338E-2"/>
                  <c:y val="-3.6022369586710352E-2"/>
                </c:manualLayout>
              </c:layout>
              <c:showPercent val="1"/>
            </c:dLbl>
            <c:dLbl>
              <c:idx val="1"/>
              <c:layout>
                <c:manualLayout>
                  <c:x val="1.1295164331976519E-2"/>
                  <c:y val="3.5161459380067218E-3"/>
                </c:manualLayout>
              </c:layout>
              <c:showPercent val="1"/>
            </c:dLbl>
            <c:dLbl>
              <c:idx val="2"/>
              <c:layout>
                <c:manualLayout>
                  <c:x val="-2.026891316694009E-2"/>
                  <c:y val="3.7500277173666288E-2"/>
                </c:manualLayout>
              </c:layout>
              <c:showPercent val="1"/>
            </c:dLbl>
            <c:dLbl>
              <c:idx val="3"/>
              <c:layout>
                <c:manualLayout>
                  <c:x val="-4.2560933137297231E-2"/>
                  <c:y val="8.069572526053447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'2011'!$A$287:$A$290</c:f>
              <c:strCache>
                <c:ptCount val="4"/>
                <c:pt idx="0">
                  <c:v>Общестроительный инструмент</c:v>
                </c:pt>
                <c:pt idx="1">
                  <c:v>Бетонообработка</c:v>
                </c:pt>
                <c:pt idx="2">
                  <c:v>Деревообработка</c:v>
                </c:pt>
                <c:pt idx="3">
                  <c:v>Металлообработка</c:v>
                </c:pt>
              </c:strCache>
            </c:strRef>
          </c:cat>
          <c:val>
            <c:numRef>
              <c:f>'2011'!$G$287:$G$290</c:f>
              <c:numCache>
                <c:formatCode>General</c:formatCode>
                <c:ptCount val="4"/>
                <c:pt idx="0">
                  <c:v>11907524</c:v>
                </c:pt>
                <c:pt idx="1">
                  <c:v>2354029</c:v>
                </c:pt>
                <c:pt idx="2">
                  <c:v>3157163</c:v>
                </c:pt>
                <c:pt idx="3">
                  <c:v>5567824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percentStacked"/>
        <c:ser>
          <c:idx val="0"/>
          <c:order val="0"/>
          <c:tx>
            <c:v>аккумуляторный</c:v>
          </c:tx>
          <c:spPr>
            <a:solidFill>
              <a:srgbClr val="FFFF00"/>
            </a:solidFill>
          </c:spPr>
          <c:cat>
            <c:strRef>
              <c:f>'2011'!$C$228:$H$228</c:f>
              <c:strCache>
                <c:ptCount val="6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 (прогноз)</c:v>
                </c:pt>
              </c:strCache>
            </c:strRef>
          </c:cat>
          <c:val>
            <c:numRef>
              <c:f>'2011'!$C$229:$H$229</c:f>
              <c:numCache>
                <c:formatCode>0%</c:formatCode>
                <c:ptCount val="6"/>
                <c:pt idx="0">
                  <c:v>0.1</c:v>
                </c:pt>
                <c:pt idx="1">
                  <c:v>0.2</c:v>
                </c:pt>
                <c:pt idx="2">
                  <c:v>0.21160760143810992</c:v>
                </c:pt>
                <c:pt idx="3">
                  <c:v>0.22683828603278522</c:v>
                </c:pt>
                <c:pt idx="4">
                  <c:v>0.21980886185925286</c:v>
                </c:pt>
                <c:pt idx="5">
                  <c:v>0.20351063256098223</c:v>
                </c:pt>
              </c:numCache>
            </c:numRef>
          </c:val>
        </c:ser>
        <c:ser>
          <c:idx val="1"/>
          <c:order val="1"/>
          <c:tx>
            <c:v>сетевой</c:v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'2011'!$C$228:$H$228</c:f>
              <c:strCache>
                <c:ptCount val="6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 (прогноз)</c:v>
                </c:pt>
              </c:strCache>
            </c:strRef>
          </c:cat>
          <c:val>
            <c:numRef>
              <c:f>'2011'!$C$230:$H$230</c:f>
              <c:numCache>
                <c:formatCode>0%</c:formatCode>
                <c:ptCount val="6"/>
                <c:pt idx="0">
                  <c:v>0.9</c:v>
                </c:pt>
                <c:pt idx="1">
                  <c:v>0.8</c:v>
                </c:pt>
                <c:pt idx="2">
                  <c:v>0.78839239856189014</c:v>
                </c:pt>
                <c:pt idx="3">
                  <c:v>0.77316171396721478</c:v>
                </c:pt>
                <c:pt idx="4">
                  <c:v>0.78019113814074714</c:v>
                </c:pt>
                <c:pt idx="5">
                  <c:v>0.79648936743901777</c:v>
                </c:pt>
              </c:numCache>
            </c:numRef>
          </c:val>
        </c:ser>
        <c:dLbls/>
        <c:overlap val="100"/>
        <c:axId val="68381696"/>
        <c:axId val="68387584"/>
      </c:barChart>
      <c:catAx>
        <c:axId val="68381696"/>
        <c:scaling>
          <c:orientation val="minMax"/>
        </c:scaling>
        <c:axPos val="b"/>
        <c:tickLblPos val="nextTo"/>
        <c:crossAx val="68387584"/>
        <c:crosses val="autoZero"/>
        <c:auto val="1"/>
        <c:lblAlgn val="ctr"/>
        <c:lblOffset val="100"/>
      </c:catAx>
      <c:valAx>
        <c:axId val="68387584"/>
        <c:scaling>
          <c:orientation val="minMax"/>
        </c:scaling>
        <c:axPos val="l"/>
        <c:majorGridlines/>
        <c:numFmt formatCode="0%" sourceLinked="1"/>
        <c:tickLblPos val="nextTo"/>
        <c:crossAx val="683816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5486111111111118"/>
          <c:y val="2.77777777777777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'2011'!$B$258</c:f>
              <c:strCache>
                <c:ptCount val="1"/>
                <c:pt idx="0">
                  <c:v>2008 год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8.4367672790901155E-2"/>
                  <c:y val="-0.3238229075532226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7133858267716538E-2"/>
                  <c:y val="0.25757910469524636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3.7382545931758535E-2"/>
                  <c:y val="-1.08832750072907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'2011'!$A$259:$A$260</c:f>
              <c:strCache>
                <c:ptCount val="2"/>
                <c:pt idx="0">
                  <c:v>Сетевые дрели</c:v>
                </c:pt>
                <c:pt idx="1">
                  <c:v>Акк. дрели</c:v>
                </c:pt>
              </c:strCache>
            </c:strRef>
          </c:cat>
          <c:val>
            <c:numRef>
              <c:f>'2011'!$B$259:$B$260</c:f>
              <c:numCache>
                <c:formatCode>General</c:formatCode>
                <c:ptCount val="2"/>
                <c:pt idx="0">
                  <c:v>3296000</c:v>
                </c:pt>
                <c:pt idx="1">
                  <c:v>3180000</c:v>
                </c:pt>
              </c:numCache>
            </c:numRef>
          </c:val>
        </c:ser>
        <c:dLbls/>
        <c:firstSliceAng val="0"/>
      </c:pieChart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'2011'!$B$263</c:f>
              <c:strCache>
                <c:ptCount val="1"/>
                <c:pt idx="0">
                  <c:v>2013 год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4367672790901145E-2"/>
                  <c:y val="-0.18030475357247017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4.9999999999999996E-2"/>
                  <c:y val="0.1788754009915427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3.7382545931758535E-2"/>
                  <c:y val="-1.08832750072907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'2011'!$A$264:$A$265</c:f>
              <c:strCache>
                <c:ptCount val="2"/>
                <c:pt idx="0">
                  <c:v>Сетевые дрели</c:v>
                </c:pt>
                <c:pt idx="1">
                  <c:v>Акк. дрели</c:v>
                </c:pt>
              </c:strCache>
            </c:strRef>
          </c:cat>
          <c:val>
            <c:numRef>
              <c:f>'2011'!$B$264:$B$265</c:f>
              <c:numCache>
                <c:formatCode>General</c:formatCode>
                <c:ptCount val="2"/>
                <c:pt idx="0">
                  <c:v>4154429</c:v>
                </c:pt>
                <c:pt idx="1">
                  <c:v>4552221</c:v>
                </c:pt>
              </c:numCache>
            </c:numRef>
          </c:val>
        </c:ser>
        <c:dLbls/>
        <c:firstSliceAng val="0"/>
      </c:pieChart>
    </c:plotArea>
    <c:legend>
      <c:legendPos val="b"/>
      <c:layout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3861439195100617"/>
          <c:y val="8.4180979826834652E-3"/>
          <c:w val="0.46567245066588897"/>
          <c:h val="0.84673648458902562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0.13405596869835715"/>
                  <c:y val="4.6294285238428863E-3"/>
                </c:manualLayout>
              </c:layout>
              <c:showPercent val="1"/>
            </c:dLbl>
            <c:dLbl>
              <c:idx val="1"/>
              <c:layout>
                <c:manualLayout>
                  <c:x val="6.7620418975405869E-2"/>
                  <c:y val="-0.13505303142440522"/>
                </c:manualLayout>
              </c:layout>
              <c:showPercent val="1"/>
            </c:dLbl>
            <c:dLbl>
              <c:idx val="2"/>
              <c:layout>
                <c:manualLayout>
                  <c:x val="0.10538713910761155"/>
                  <c:y val="-7.4248949891989838E-2"/>
                </c:manualLayout>
              </c:layout>
              <c:showPercent val="1"/>
            </c:dLbl>
            <c:dLbl>
              <c:idx val="3"/>
              <c:layout>
                <c:manualLayout>
                  <c:x val="0.10640784485272672"/>
                  <c:y val="0.15407080697236777"/>
                </c:manualLayout>
              </c:layout>
              <c:showPercent val="1"/>
            </c:dLbl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'2011'!$A$287:$A$290</c:f>
              <c:strCache>
                <c:ptCount val="4"/>
                <c:pt idx="0">
                  <c:v>Общестроительный инструмент</c:v>
                </c:pt>
                <c:pt idx="1">
                  <c:v>Бетонообработка</c:v>
                </c:pt>
                <c:pt idx="2">
                  <c:v>Деревообработка</c:v>
                </c:pt>
                <c:pt idx="3">
                  <c:v>Металлообработка</c:v>
                </c:pt>
              </c:strCache>
            </c:strRef>
          </c:cat>
          <c:val>
            <c:numRef>
              <c:f>'2011'!$G$287:$G$290</c:f>
              <c:numCache>
                <c:formatCode>General</c:formatCode>
                <c:ptCount val="4"/>
                <c:pt idx="0">
                  <c:v>11907524</c:v>
                </c:pt>
                <c:pt idx="1">
                  <c:v>2354029</c:v>
                </c:pt>
                <c:pt idx="2">
                  <c:v>3157163</c:v>
                </c:pt>
                <c:pt idx="3">
                  <c:v>5567824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3.5481675901613603E-5"/>
          <c:y val="0.84519316662553379"/>
          <c:w val="0.99066977738893747"/>
          <c:h val="0.13797063740909946"/>
        </c:manualLayout>
      </c:layout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Pt>
            <c:idx val="4"/>
          </c:dPt>
          <c:dPt>
            <c:idx val="5"/>
          </c:dPt>
          <c:dPt>
            <c:idx val="6"/>
            <c:spPr>
              <a:solidFill>
                <a:srgbClr val="00B0F0">
                  <a:alpha val="49000"/>
                </a:srgbClr>
              </a:solidFill>
            </c:spPr>
          </c:dPt>
          <c:dPt>
            <c:idx val="7"/>
            <c:spPr>
              <a:solidFill>
                <a:srgbClr val="00B0F0">
                  <a:alpha val="49000"/>
                </a:srgbClr>
              </a:solidFill>
            </c:spPr>
          </c:dPt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4,3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графики!$A$42:$A$50</c:f>
              <c:strCache>
                <c:ptCount val="9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  <c:pt idx="4">
                  <c:v>2012 год</c:v>
                </c:pt>
                <c:pt idx="5">
                  <c:v>2013 год</c:v>
                </c:pt>
                <c:pt idx="6">
                  <c:v>1-е полугодие 2013 года</c:v>
                </c:pt>
                <c:pt idx="7">
                  <c:v>1-е полугодие 2014 года</c:v>
                </c:pt>
                <c:pt idx="8">
                  <c:v>2014 год (прогноз)</c:v>
                </c:pt>
              </c:strCache>
            </c:strRef>
          </c:cat>
          <c:val>
            <c:numRef>
              <c:f>графики!$B$42:$B$50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3.7</c:v>
                </c:pt>
                <c:pt idx="2">
                  <c:v>5.7</c:v>
                </c:pt>
                <c:pt idx="3">
                  <c:v>5.9</c:v>
                </c:pt>
                <c:pt idx="4">
                  <c:v>5.7</c:v>
                </c:pt>
                <c:pt idx="5">
                  <c:v>6.1</c:v>
                </c:pt>
                <c:pt idx="6">
                  <c:v>4.4000000000000004</c:v>
                </c:pt>
                <c:pt idx="7">
                  <c:v>4.2</c:v>
                </c:pt>
                <c:pt idx="8">
                  <c:v>5.7</c:v>
                </c:pt>
              </c:numCache>
            </c:numRef>
          </c:val>
        </c:ser>
        <c:dLbls/>
        <c:axId val="74782592"/>
        <c:axId val="74784128"/>
      </c:barChart>
      <c:catAx>
        <c:axId val="74782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4784128"/>
        <c:crosses val="autoZero"/>
        <c:auto val="1"/>
        <c:lblAlgn val="ctr"/>
        <c:lblOffset val="100"/>
      </c:catAx>
      <c:valAx>
        <c:axId val="74784128"/>
        <c:scaling>
          <c:orientation val="minMax"/>
        </c:scaling>
        <c:delete val="1"/>
        <c:axPos val="l"/>
        <c:numFmt formatCode="General" sourceLinked="1"/>
        <c:tickLblPos val="none"/>
        <c:crossAx val="74782592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графики!$A$263</c:f>
              <c:strCache>
                <c:ptCount val="1"/>
                <c:pt idx="0">
                  <c:v>садовый инструмент с бензиновым приводом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графики!$B$262:$H$262</c:f>
              <c:strCache>
                <c:ptCount val="7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  <c:pt idx="4">
                  <c:v>2012 год</c:v>
                </c:pt>
                <c:pt idx="5">
                  <c:v>2013 год</c:v>
                </c:pt>
                <c:pt idx="6">
                  <c:v>1-е полугодие 2014</c:v>
                </c:pt>
              </c:strCache>
            </c:strRef>
          </c:cat>
          <c:val>
            <c:numRef>
              <c:f>графики!$B$263:$H$263</c:f>
              <c:numCache>
                <c:formatCode>0%</c:formatCode>
                <c:ptCount val="7"/>
                <c:pt idx="0">
                  <c:v>0.6827946124853419</c:v>
                </c:pt>
                <c:pt idx="1">
                  <c:v>0.71344605467453082</c:v>
                </c:pt>
                <c:pt idx="2">
                  <c:v>0.69662294750493015</c:v>
                </c:pt>
                <c:pt idx="3">
                  <c:v>0.69808528288000093</c:v>
                </c:pt>
                <c:pt idx="4">
                  <c:v>0.68927924342419267</c:v>
                </c:pt>
                <c:pt idx="5">
                  <c:v>0.6973002283509977</c:v>
                </c:pt>
                <c:pt idx="6">
                  <c:v>0.66927423877882475</c:v>
                </c:pt>
              </c:numCache>
            </c:numRef>
          </c:val>
        </c:ser>
        <c:ser>
          <c:idx val="1"/>
          <c:order val="1"/>
          <c:tx>
            <c:strRef>
              <c:f>графики!$A$264</c:f>
              <c:strCache>
                <c:ptCount val="1"/>
                <c:pt idx="0">
                  <c:v>садовый инструмент с электрическим приводом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графики!$B$262:$H$262</c:f>
              <c:strCache>
                <c:ptCount val="7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  <c:pt idx="4">
                  <c:v>2012 год</c:v>
                </c:pt>
                <c:pt idx="5">
                  <c:v>2013 год</c:v>
                </c:pt>
                <c:pt idx="6">
                  <c:v>1-е полугодие 2014</c:v>
                </c:pt>
              </c:strCache>
            </c:strRef>
          </c:cat>
          <c:val>
            <c:numRef>
              <c:f>графики!$B$264:$H$264</c:f>
              <c:numCache>
                <c:formatCode>0%</c:formatCode>
                <c:ptCount val="7"/>
                <c:pt idx="0">
                  <c:v>0.30893857143294551</c:v>
                </c:pt>
                <c:pt idx="1">
                  <c:v>0.27815779794151468</c:v>
                </c:pt>
                <c:pt idx="2">
                  <c:v>0.29551442456241933</c:v>
                </c:pt>
                <c:pt idx="3">
                  <c:v>0.29292242347864444</c:v>
                </c:pt>
                <c:pt idx="4">
                  <c:v>0.29901111478516984</c:v>
                </c:pt>
                <c:pt idx="5">
                  <c:v>0.29046936113411292</c:v>
                </c:pt>
                <c:pt idx="6">
                  <c:v>0.32752316282584293</c:v>
                </c:pt>
              </c:numCache>
            </c:numRef>
          </c:val>
        </c:ser>
        <c:ser>
          <c:idx val="2"/>
          <c:order val="2"/>
          <c:tx>
            <c:strRef>
              <c:f>графики!$A$265</c:f>
              <c:strCache>
                <c:ptCount val="1"/>
                <c:pt idx="0">
                  <c:v>садовый инструмент с аккумуляторным приводом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6.085012043194285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0,8</a:t>
                    </a:r>
                    <a:r>
                      <a:rPr lang="en-US" sz="140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5.3691282734067217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0,8</a:t>
                    </a:r>
                    <a:r>
                      <a:rPr lang="en-US" sz="140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6.0850120431942843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0,8</a:t>
                    </a:r>
                    <a:r>
                      <a:rPr lang="en-US" sz="140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5.3691282734067217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0,9</a:t>
                    </a:r>
                    <a:r>
                      <a:rPr lang="en-US" sz="140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1.6771490684427371E-3"/>
                  <c:y val="-6.085012043194285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1,2</a:t>
                    </a:r>
                    <a:r>
                      <a:rPr lang="en-US" sz="140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0"/>
                  <c:y val="-6.4429539280880674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1,2</a:t>
                    </a:r>
                    <a:r>
                      <a:rPr lang="en-US" sz="140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0"/>
                  <c:y val="-4.6532445036191604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0,3</a:t>
                    </a:r>
                    <a:r>
                      <a:rPr lang="en-US" sz="1400"/>
                      <a:t>%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графики!$B$262:$H$262</c:f>
              <c:strCache>
                <c:ptCount val="7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  <c:pt idx="4">
                  <c:v>2012 год</c:v>
                </c:pt>
                <c:pt idx="5">
                  <c:v>2013 год</c:v>
                </c:pt>
                <c:pt idx="6">
                  <c:v>1-е полугодие 2014</c:v>
                </c:pt>
              </c:strCache>
            </c:strRef>
          </c:cat>
          <c:val>
            <c:numRef>
              <c:f>графики!$B$265:$H$265</c:f>
              <c:numCache>
                <c:formatCode>0.0%</c:formatCode>
                <c:ptCount val="7"/>
                <c:pt idx="0">
                  <c:v>8.0000000000000016E-2</c:v>
                </c:pt>
                <c:pt idx="1">
                  <c:v>8.0000000000000016E-2</c:v>
                </c:pt>
                <c:pt idx="2">
                  <c:v>8.0000000000000016E-2</c:v>
                </c:pt>
                <c:pt idx="3">
                  <c:v>9.0000000000000011E-2</c:v>
                </c:pt>
                <c:pt idx="4">
                  <c:v>0.12000000000000001</c:v>
                </c:pt>
                <c:pt idx="5">
                  <c:v>0.12000000000000001</c:v>
                </c:pt>
                <c:pt idx="6">
                  <c:v>3.0000000000000002E-2</c:v>
                </c:pt>
              </c:numCache>
            </c:numRef>
          </c:val>
        </c:ser>
        <c:dLbls/>
        <c:overlap val="100"/>
        <c:axId val="75428608"/>
        <c:axId val="75430144"/>
      </c:barChart>
      <c:catAx>
        <c:axId val="75428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5430144"/>
        <c:crosses val="autoZero"/>
        <c:auto val="1"/>
        <c:lblAlgn val="ctr"/>
        <c:lblOffset val="100"/>
      </c:catAx>
      <c:valAx>
        <c:axId val="75430144"/>
        <c:scaling>
          <c:orientation val="minMax"/>
        </c:scaling>
        <c:delete val="1"/>
        <c:axPos val="l"/>
        <c:numFmt formatCode="0%" sourceLinked="1"/>
        <c:tickLblPos val="none"/>
        <c:crossAx val="75428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91630745472691E-2"/>
          <c:y val="0.7255808945841421"/>
          <c:w val="0.936231881540041"/>
          <c:h val="0.2529425923222311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Pt>
            <c:idx val="4"/>
          </c:dPt>
          <c:dPt>
            <c:idx val="5"/>
          </c:dPt>
          <c:dPt>
            <c:idx val="6"/>
            <c:spPr>
              <a:solidFill>
                <a:srgbClr val="00B0F0">
                  <a:alpha val="49000"/>
                </a:srgbClr>
              </a:solidFill>
            </c:spPr>
          </c:dPt>
          <c:dPt>
            <c:idx val="7"/>
            <c:spPr>
              <a:solidFill>
                <a:srgbClr val="00B0F0">
                  <a:alpha val="49000"/>
                </a:srgbClr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графики!$A$52:$A$60</c:f>
              <c:strCache>
                <c:ptCount val="9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  <c:pt idx="4">
                  <c:v>2012 год </c:v>
                </c:pt>
                <c:pt idx="5">
                  <c:v>2013 год</c:v>
                </c:pt>
                <c:pt idx="6">
                  <c:v>1-е полугодие 2013 года</c:v>
                </c:pt>
                <c:pt idx="7">
                  <c:v>1-е полугодие 2014 года</c:v>
                </c:pt>
                <c:pt idx="8">
                  <c:v>2014 год (прогноз)</c:v>
                </c:pt>
              </c:strCache>
            </c:strRef>
          </c:cat>
          <c:val>
            <c:numRef>
              <c:f>графики!$B$52:$B$60</c:f>
              <c:numCache>
                <c:formatCode>General</c:formatCode>
                <c:ptCount val="9"/>
                <c:pt idx="0">
                  <c:v>240</c:v>
                </c:pt>
                <c:pt idx="1">
                  <c:v>169</c:v>
                </c:pt>
                <c:pt idx="2">
                  <c:v>210</c:v>
                </c:pt>
                <c:pt idx="3">
                  <c:v>404</c:v>
                </c:pt>
                <c:pt idx="4">
                  <c:v>626</c:v>
                </c:pt>
                <c:pt idx="5">
                  <c:v>672</c:v>
                </c:pt>
                <c:pt idx="6">
                  <c:v>326</c:v>
                </c:pt>
                <c:pt idx="7">
                  <c:v>334</c:v>
                </c:pt>
                <c:pt idx="8">
                  <c:v>672</c:v>
                </c:pt>
              </c:numCache>
            </c:numRef>
          </c:val>
        </c:ser>
        <c:dLbls/>
        <c:axId val="76697984"/>
        <c:axId val="76699520"/>
      </c:barChart>
      <c:catAx>
        <c:axId val="76697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6699520"/>
        <c:crosses val="autoZero"/>
        <c:auto val="1"/>
        <c:lblAlgn val="ctr"/>
        <c:lblOffset val="100"/>
      </c:catAx>
      <c:valAx>
        <c:axId val="76699520"/>
        <c:scaling>
          <c:orientation val="minMax"/>
        </c:scaling>
        <c:delete val="1"/>
        <c:axPos val="l"/>
        <c:numFmt formatCode="General" sourceLinked="1"/>
        <c:tickLblPos val="none"/>
        <c:crossAx val="76697984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860090405365997"/>
          <c:y val="0.14764990345701015"/>
          <c:w val="0.58174124107548741"/>
          <c:h val="0.7135420180327302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190531318944668E-2"/>
                  <c:y val="-8.230214122009126E-2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3.1387403478510059E-4"/>
                  <c:y val="9.8117638229502594E-3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3.7793610143205147E-2"/>
                  <c:y val="2.8294584213948523E-2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1.0008748906386701E-2"/>
                  <c:y val="4.1493931788660225E-2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7.3076941771167497E-2"/>
                  <c:y val="0.10356602561708966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-0.11572324292796733"/>
                  <c:y val="0.13272092591123702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-0.13366384757460872"/>
                  <c:y val="0.18122088050653529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-0.15679097404491105"/>
                  <c:y val="0.19097858290047887"/>
                </c:manualLayout>
              </c:layout>
              <c:showVal val="1"/>
              <c:showCatName val="1"/>
              <c:showPercent val="1"/>
            </c:dLbl>
            <c:dLbl>
              <c:idx val="8"/>
              <c:layout>
                <c:manualLayout>
                  <c:x val="-0.18723959852240693"/>
                  <c:y val="0.15639434082868109"/>
                </c:manualLayout>
              </c:layout>
              <c:showVal val="1"/>
              <c:showCatName val="1"/>
              <c:showPercent val="1"/>
            </c:dLbl>
            <c:dLbl>
              <c:idx val="9"/>
              <c:layout>
                <c:manualLayout>
                  <c:x val="-0.2133105497229513"/>
                  <c:y val="9.9798871532975411E-2"/>
                </c:manualLayout>
              </c:layout>
              <c:showVal val="1"/>
              <c:showCatName val="1"/>
              <c:showPercent val="1"/>
            </c:dLbl>
            <c:dLbl>
              <c:idx val="10"/>
              <c:layout>
                <c:manualLayout>
                  <c:x val="-0.22875121512588703"/>
                  <c:y val="7.3174040530158996E-2"/>
                </c:manualLayout>
              </c:layout>
              <c:showVal val="1"/>
              <c:showCatName val="1"/>
              <c:showPercent val="1"/>
            </c:dLbl>
            <c:dLbl>
              <c:idx val="11"/>
              <c:layout>
                <c:manualLayout>
                  <c:x val="-0.26271799358413533"/>
                  <c:y val="-1.4158312827568409E-3"/>
                </c:manualLayout>
              </c:layout>
              <c:showVal val="1"/>
              <c:showCatName val="1"/>
              <c:showPercent val="1"/>
            </c:dLbl>
            <c:dLbl>
              <c:idx val="12"/>
              <c:layout>
                <c:manualLayout>
                  <c:x val="-0.27606402498298827"/>
                  <c:y val="-6.2209744092030804E-2"/>
                </c:manualLayout>
              </c:layout>
              <c:showVal val="1"/>
              <c:showCatName val="1"/>
              <c:showPercent val="1"/>
            </c:dLbl>
            <c:dLbl>
              <c:idx val="15"/>
              <c:layout>
                <c:manualLayout>
                  <c:x val="0.10807560513269175"/>
                  <c:y val="9.5908870664651921E-3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'2011'!$A$427:$A$442</c:f>
              <c:strCache>
                <c:ptCount val="16"/>
                <c:pt idx="0">
                  <c:v>Круги абразивные</c:v>
                </c:pt>
                <c:pt idx="1">
                  <c:v>Сверла для дрелей</c:v>
                </c:pt>
                <c:pt idx="2">
                  <c:v>Цепи для цепных пил</c:v>
                </c:pt>
                <c:pt idx="3">
                  <c:v>Буры для перфораторов</c:v>
                </c:pt>
                <c:pt idx="4">
                  <c:v>Диски алмазные</c:v>
                </c:pt>
                <c:pt idx="5">
                  <c:v>Коронки сверлильные</c:v>
                </c:pt>
                <c:pt idx="6">
                  <c:v>Пильные диски </c:v>
                </c:pt>
                <c:pt idx="7">
                  <c:v>Щетки для электроинструментов</c:v>
                </c:pt>
                <c:pt idx="8">
                  <c:v>Шины для цепных пил</c:v>
                </c:pt>
                <c:pt idx="9">
                  <c:v>Пики, зубила</c:v>
                </c:pt>
                <c:pt idx="10">
                  <c:v>Шнеки для миксеров </c:v>
                </c:pt>
                <c:pt idx="11">
                  <c:v>Насадки для шуруповертов</c:v>
                </c:pt>
                <c:pt idx="12">
                  <c:v>Триммерные головки и ножи </c:v>
                </c:pt>
                <c:pt idx="13">
                  <c:v>Пилки по дереву</c:v>
                </c:pt>
                <c:pt idx="14">
                  <c:v>Шлифовальная бумага </c:v>
                </c:pt>
                <c:pt idx="15">
                  <c:v>прочее</c:v>
                </c:pt>
              </c:strCache>
            </c:strRef>
          </c:cat>
          <c:val>
            <c:numRef>
              <c:f>'2011'!$C$427:$C$442</c:f>
              <c:numCache>
                <c:formatCode>#,##0.0</c:formatCode>
                <c:ptCount val="16"/>
                <c:pt idx="0">
                  <c:v>7.8</c:v>
                </c:pt>
                <c:pt idx="1">
                  <c:v>3.347309756</c:v>
                </c:pt>
                <c:pt idx="2">
                  <c:v>2.4035757200000001</c:v>
                </c:pt>
                <c:pt idx="3">
                  <c:v>1.8785712911111112</c:v>
                </c:pt>
                <c:pt idx="4">
                  <c:v>1.4003574500000007</c:v>
                </c:pt>
                <c:pt idx="5">
                  <c:v>1.3247422353846154</c:v>
                </c:pt>
                <c:pt idx="6">
                  <c:v>1.2156181546666665</c:v>
                </c:pt>
                <c:pt idx="7">
                  <c:v>0.96689449999999999</c:v>
                </c:pt>
                <c:pt idx="8">
                  <c:v>0.94635957000000004</c:v>
                </c:pt>
                <c:pt idx="9">
                  <c:v>0.41570508</c:v>
                </c:pt>
                <c:pt idx="10">
                  <c:v>0.40513083333333327</c:v>
                </c:pt>
                <c:pt idx="11">
                  <c:v>0.398121585</c:v>
                </c:pt>
                <c:pt idx="12">
                  <c:v>0.37310567733333327</c:v>
                </c:pt>
                <c:pt idx="13">
                  <c:v>0.34625713200000002</c:v>
                </c:pt>
                <c:pt idx="14">
                  <c:v>0.31166315999999999</c:v>
                </c:pt>
                <c:pt idx="15">
                  <c:v>0.6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877A9-323F-49FA-AAB7-79DEDC22247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74444-E5B7-488B-AA27-9C5A8E8BC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32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4444-E5B7-488B-AA27-9C5A8E8BC7F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11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Состояние и перспективы рынка электроинструментов и средств малой механизации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768752" cy="1752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Доклад на выставке </a:t>
            </a:r>
            <a:r>
              <a:rPr lang="en-US" dirty="0" smtClean="0"/>
              <a:t>MITEX-20</a:t>
            </a:r>
            <a:r>
              <a:rPr lang="ru-RU" dirty="0" smtClean="0"/>
              <a:t>1</a:t>
            </a:r>
            <a:r>
              <a:rPr lang="en-US" dirty="0" smtClean="0"/>
              <a:t>4</a:t>
            </a:r>
            <a:endParaRPr lang="ru-RU" dirty="0" smtClean="0"/>
          </a:p>
          <a:p>
            <a:r>
              <a:rPr lang="ru-RU" sz="1900" dirty="0" smtClean="0"/>
              <a:t>Ноябрь 201</a:t>
            </a:r>
            <a:r>
              <a:rPr lang="en-US" sz="1900" dirty="0" smtClean="0"/>
              <a:t>4</a:t>
            </a:r>
            <a:endParaRPr lang="ru-RU" sz="1900" dirty="0"/>
          </a:p>
        </p:txBody>
      </p:sp>
      <p:pic>
        <p:nvPicPr>
          <p:cNvPr id="5" name="Picture 6" descr="РАТП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01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60159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Рынок электроинструментов Украины в 2008 -</a:t>
            </a:r>
            <a:r>
              <a:rPr lang="ru-RU" sz="2400" dirty="0" smtClean="0"/>
              <a:t>2013 </a:t>
            </a:r>
            <a:r>
              <a:rPr lang="ru-RU" sz="2400" dirty="0"/>
              <a:t>гг.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млн. штук)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№9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20608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+</a:t>
            </a:r>
            <a:r>
              <a:rPr lang="ru-RU" b="1" dirty="0" smtClean="0">
                <a:solidFill>
                  <a:srgbClr val="00B050"/>
                </a:solidFill>
              </a:rPr>
              <a:t>31</a:t>
            </a:r>
            <a:r>
              <a:rPr lang="en-US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&amp;Scy;&amp;Tcy;&amp;Icy;&amp;KHcy;&amp;Icy; &amp;Zcy;&amp;acy;&amp;pcy;&amp;icy;&amp;scy;&amp;icy; &amp;vcy; &amp;rcy;&amp;ucy;&amp;bcy;&amp;rcy;&amp;icy;&amp;kcy;&amp;iecy; &amp;Scy;&amp;Tcy;&amp;Icy;&amp;KHcy;&amp;Icy; &amp;Dcy;&amp;ncy;&amp;iecy;&amp;vcy;&amp;ncy;&amp;icy;&amp;kcy; &amp;Scy;&amp;Ocy;&amp;Lcy;&amp;YAcy;&amp;Rcy;&amp;Icy; : LiveInternet -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646" y="3645024"/>
            <a:ext cx="1689770" cy="16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РАТП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5497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29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Доля аккумуляторного инструмента в Украине остается достаточно низкой (2013г.)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№10</a:t>
            </a:r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7737471"/>
              </p:ext>
            </p:extLst>
          </p:nvPr>
        </p:nvGraphicFramePr>
        <p:xfrm>
          <a:off x="1115616" y="1556792"/>
          <a:ext cx="66967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6" descr="РАТП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5497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99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№11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5849104"/>
              </p:ext>
            </p:extLst>
          </p:nvPr>
        </p:nvGraphicFramePr>
        <p:xfrm>
          <a:off x="610479" y="1196752"/>
          <a:ext cx="453758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418" y="2322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Структура рынка электроинструментов Украины по сферам применения в 2013 году (в штуках)</a:t>
            </a:r>
            <a:endParaRPr lang="ru-RU" sz="2400" dirty="0"/>
          </a:p>
        </p:txBody>
      </p:sp>
      <p:pic>
        <p:nvPicPr>
          <p:cNvPr id="9" name="Picture 6" descr="РАТП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5497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7785318"/>
              </p:ext>
            </p:extLst>
          </p:nvPr>
        </p:nvGraphicFramePr>
        <p:xfrm>
          <a:off x="5101208" y="4279273"/>
          <a:ext cx="404279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36096" y="3904943"/>
            <a:ext cx="324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Структура рынка России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666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pic>
        <p:nvPicPr>
          <p:cNvPr id="4" name="Picture 6" descr="РАТП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17232"/>
            <a:ext cx="728657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73532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Российский рынок электроинструментов в 2008 -2013 гг., прогноз на 2014 год. (млн. штук)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132400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10</a:t>
            </a:r>
            <a:r>
              <a:rPr lang="ru-RU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18654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-20%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6939" y="314724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16</a:t>
            </a:r>
            <a:r>
              <a:rPr lang="ru-RU" b="1" dirty="0" smtClean="0">
                <a:solidFill>
                  <a:srgbClr val="FF0000"/>
                </a:solidFill>
              </a:rPr>
              <a:t>%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Picture 6" descr="РАТП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5497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6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Рынок аккумуляторного и сетевого инструмента России в 2005-2013 году, прогноз на 2014 год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№2</a:t>
            </a:r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3858296"/>
              </p:ext>
            </p:extLst>
          </p:nvPr>
        </p:nvGraphicFramePr>
        <p:xfrm>
          <a:off x="683568" y="1340768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537112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10%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537111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20%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49115" y="537111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21%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76000" y="537977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23%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94379" y="537111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22%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537977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20%</a:t>
            </a:r>
            <a:endParaRPr lang="ru-RU" sz="1400" dirty="0"/>
          </a:p>
        </p:txBody>
      </p:sp>
      <p:pic>
        <p:nvPicPr>
          <p:cNvPr id="18" name="Picture 6" descr="РАТП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5497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88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Аккумуляторные дрели приходят на смену сетевым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7466443"/>
              </p:ext>
            </p:extLst>
          </p:nvPr>
        </p:nvGraphicFramePr>
        <p:xfrm>
          <a:off x="323528" y="2132856"/>
          <a:ext cx="44644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4570802"/>
              </p:ext>
            </p:extLst>
          </p:nvPr>
        </p:nvGraphicFramePr>
        <p:xfrm>
          <a:off x="4067944" y="2132856"/>
          <a:ext cx="482453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№3</a:t>
            </a:r>
            <a:endParaRPr lang="ru-RU" dirty="0"/>
          </a:p>
        </p:txBody>
      </p:sp>
      <p:pic>
        <p:nvPicPr>
          <p:cNvPr id="9" name="Picture 6" descr="РАТП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5497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45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Структура рынка электроинструментов России по сферам применения в 2013 году (в штуках)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№4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1220909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РАТП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5497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56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44244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36" y="18847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Российский рынок садовой техники в 2008 – 201</a:t>
            </a:r>
            <a:r>
              <a:rPr lang="en-US" sz="2400" dirty="0" smtClean="0"/>
              <a:t>3</a:t>
            </a:r>
            <a:r>
              <a:rPr lang="ru-RU" sz="2400" dirty="0" smtClean="0"/>
              <a:t> гг., прогноз на 201</a:t>
            </a:r>
            <a:r>
              <a:rPr lang="en-US" sz="2400" dirty="0" smtClean="0"/>
              <a:t>4</a:t>
            </a:r>
            <a:r>
              <a:rPr lang="ru-RU" sz="2400" dirty="0" smtClean="0"/>
              <a:t> г. (млн. штук)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83155" y="146055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+7%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6249" y="164521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rgbClr val="FF0000"/>
                </a:solidFill>
              </a:rPr>
              <a:t>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23815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rgbClr val="FF0000"/>
                </a:solidFill>
              </a:rPr>
              <a:t>%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Picture 6" descr="РАТП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5497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15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Рынок садовой техники: электрический, бензиновый и аккумуляторный привод </a:t>
            </a:r>
            <a:br>
              <a:rPr lang="ru-RU" sz="2400" dirty="0" smtClean="0"/>
            </a:br>
            <a:r>
              <a:rPr lang="ru-RU" sz="2400" dirty="0" smtClean="0"/>
              <a:t>(в % от проданных штук)</a:t>
            </a: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2889452"/>
              </p:ext>
            </p:extLst>
          </p:nvPr>
        </p:nvGraphicFramePr>
        <p:xfrm>
          <a:off x="611560" y="1628800"/>
          <a:ext cx="8058149" cy="455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6" descr="РАТП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5497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97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19912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Российский рынок измерительной техники </a:t>
            </a:r>
            <a:r>
              <a:rPr lang="ru-RU" sz="2400" dirty="0"/>
              <a:t>в 2008 – </a:t>
            </a:r>
            <a:r>
              <a:rPr lang="ru-RU" sz="2400" dirty="0" smtClean="0"/>
              <a:t>201</a:t>
            </a:r>
            <a:r>
              <a:rPr lang="en-US" sz="2400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гг., прогноз на </a:t>
            </a:r>
            <a:r>
              <a:rPr lang="ru-RU" sz="2400" dirty="0" smtClean="0"/>
              <a:t>201</a:t>
            </a:r>
            <a:r>
              <a:rPr lang="en-US" sz="2400" dirty="0" smtClean="0"/>
              <a:t>4</a:t>
            </a:r>
            <a:r>
              <a:rPr lang="ru-RU" sz="2400" dirty="0" smtClean="0"/>
              <a:t> </a:t>
            </a:r>
            <a:r>
              <a:rPr lang="ru-RU" sz="2400" dirty="0"/>
              <a:t>г. </a:t>
            </a:r>
            <a:r>
              <a:rPr lang="ru-RU" sz="2400" dirty="0" smtClean="0"/>
              <a:t>(тыс. </a:t>
            </a:r>
            <a:r>
              <a:rPr lang="ru-RU" sz="2400" dirty="0"/>
              <a:t>штук)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84368" y="162207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ru-RU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161133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+8%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306005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+2%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Picture 6" descr="РАТП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5497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11960" y="17959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+</a:t>
            </a:r>
            <a:r>
              <a:rPr lang="ru-RU" b="1" dirty="0" smtClean="0">
                <a:solidFill>
                  <a:srgbClr val="00B050"/>
                </a:solidFill>
              </a:rPr>
              <a:t>55</a:t>
            </a:r>
            <a:r>
              <a:rPr lang="en-US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27809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+</a:t>
            </a:r>
            <a:r>
              <a:rPr lang="ru-RU" b="1" dirty="0" smtClean="0">
                <a:solidFill>
                  <a:srgbClr val="00B050"/>
                </a:solidFill>
              </a:rPr>
              <a:t>92</a:t>
            </a:r>
            <a:r>
              <a:rPr lang="en-US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9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Рынок расходных материалов для электроинструментов и садовой техники России в 2013 году </a:t>
            </a:r>
            <a:br>
              <a:rPr lang="ru-RU" sz="2400" dirty="0" smtClean="0"/>
            </a:br>
            <a:r>
              <a:rPr lang="ru-RU" sz="1800" dirty="0" smtClean="0"/>
              <a:t>(в млрд. рублей)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№8</a:t>
            </a:r>
            <a:endParaRPr lang="ru-RU" dirty="0"/>
          </a:p>
        </p:txBody>
      </p:sp>
      <p:pic>
        <p:nvPicPr>
          <p:cNvPr id="6" name="Picture 6" descr="РАТП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95497"/>
            <a:ext cx="5124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72114" y="14127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24 </a:t>
            </a:r>
            <a:r>
              <a:rPr lang="ru-RU" b="1" dirty="0" smtClean="0"/>
              <a:t>млрд руб.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960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431</Words>
  <Application>Microsoft Office PowerPoint</Application>
  <PresentationFormat>Экран (4:3)</PresentationFormat>
  <Paragraphs>92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Состояние и перспективы рынка электроинструментов и средств малой механизации России</vt:lpstr>
      <vt:lpstr>Российский рынок электроинструментов в 2008 -2013 гг., прогноз на 2014 год. (млн. штук)</vt:lpstr>
      <vt:lpstr>Рынок аккумуляторного и сетевого инструмента России в 2005-2013 году, прогноз на 2014 год</vt:lpstr>
      <vt:lpstr>Аккумуляторные дрели приходят на смену сетевым</vt:lpstr>
      <vt:lpstr>Структура рынка электроинструментов России по сферам применения в 2013 году (в штуках)</vt:lpstr>
      <vt:lpstr>Российский рынок садовой техники в 2008 – 2013 гг., прогноз на 2014 г. (млн. штук)</vt:lpstr>
      <vt:lpstr>Рынок садовой техники: электрический, бензиновый и аккумуляторный привод  (в % от проданных штук)</vt:lpstr>
      <vt:lpstr>Российский рынок измерительной техники в 2008 – 2013 гг., прогноз на 2014 г. (тыс. штук)</vt:lpstr>
      <vt:lpstr>Рынок расходных материалов для электроинструментов и садовой техники России в 2013 году  (в млрд. рублей)</vt:lpstr>
      <vt:lpstr>Рынок электроинструментов Украины в 2008 -2013 гг.  (млн. штук)</vt:lpstr>
      <vt:lpstr>Доля аккумуляторного инструмента в Украине остается достаточно низкой (2013г.)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Александр</cp:lastModifiedBy>
  <cp:revision>112</cp:revision>
  <cp:lastPrinted>2014-11-05T07:45:44Z</cp:lastPrinted>
  <dcterms:modified xsi:type="dcterms:W3CDTF">2014-11-11T20:27:09Z</dcterms:modified>
</cp:coreProperties>
</file>